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2.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32"/>
  </p:handoutMasterIdLst>
  <p:sldIdLst>
    <p:sldId id="256" r:id="rId2"/>
    <p:sldId id="324" r:id="rId3"/>
    <p:sldId id="257" r:id="rId4"/>
    <p:sldId id="279" r:id="rId5"/>
    <p:sldId id="312" r:id="rId6"/>
    <p:sldId id="260" r:id="rId7"/>
    <p:sldId id="327" r:id="rId8"/>
    <p:sldId id="313" r:id="rId9"/>
    <p:sldId id="320" r:id="rId10"/>
    <p:sldId id="264" r:id="rId11"/>
    <p:sldId id="265" r:id="rId12"/>
    <p:sldId id="266" r:id="rId13"/>
    <p:sldId id="267" r:id="rId14"/>
    <p:sldId id="295" r:id="rId15"/>
    <p:sldId id="268" r:id="rId16"/>
    <p:sldId id="269" r:id="rId17"/>
    <p:sldId id="270" r:id="rId18"/>
    <p:sldId id="321" r:id="rId19"/>
    <p:sldId id="271" r:id="rId20"/>
    <p:sldId id="272" r:id="rId21"/>
    <p:sldId id="273" r:id="rId22"/>
    <p:sldId id="322" r:id="rId23"/>
    <p:sldId id="274" r:id="rId24"/>
    <p:sldId id="275" r:id="rId25"/>
    <p:sldId id="310" r:id="rId26"/>
    <p:sldId id="316" r:id="rId27"/>
    <p:sldId id="277" r:id="rId28"/>
    <p:sldId id="317" r:id="rId29"/>
    <p:sldId id="315" r:id="rId30"/>
    <p:sldId id="278" r:id="rId31"/>
  </p:sldIdLst>
  <p:sldSz cx="18288000" cy="10287000"/>
  <p:notesSz cx="6858000" cy="9144000"/>
  <p:embeddedFontLst>
    <p:embeddedFont>
      <p:font typeface="Blacker Sans Display Bold" panose="020B0604020202020204" charset="0"/>
      <p:regular r:id="rId33"/>
    </p:embeddedFont>
    <p:embeddedFont>
      <p:font typeface="Montserrat 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țiune implicită" id="{A1824EC0-33F8-46D2-AD81-D4AC228EEC3B}">
          <p14:sldIdLst>
            <p14:sldId id="256"/>
            <p14:sldId id="324"/>
            <p14:sldId id="257"/>
            <p14:sldId id="279"/>
            <p14:sldId id="312"/>
            <p14:sldId id="260"/>
            <p14:sldId id="327"/>
            <p14:sldId id="313"/>
            <p14:sldId id="320"/>
            <p14:sldId id="264"/>
            <p14:sldId id="265"/>
            <p14:sldId id="266"/>
            <p14:sldId id="267"/>
            <p14:sldId id="295"/>
            <p14:sldId id="268"/>
            <p14:sldId id="269"/>
            <p14:sldId id="270"/>
            <p14:sldId id="321"/>
            <p14:sldId id="271"/>
            <p14:sldId id="272"/>
            <p14:sldId id="273"/>
            <p14:sldId id="322"/>
            <p14:sldId id="274"/>
            <p14:sldId id="275"/>
            <p14:sldId id="310"/>
            <p14:sldId id="316"/>
            <p14:sldId id="277"/>
            <p14:sldId id="317"/>
            <p14:sldId id="315"/>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FFDB69"/>
    <a:srgbClr val="FF5353"/>
    <a:srgbClr val="3B679A"/>
    <a:srgbClr val="FFFFFF"/>
    <a:srgbClr val="376092"/>
    <a:srgbClr val="255186"/>
    <a:srgbClr val="0070C0"/>
    <a:srgbClr val="AFCF72"/>
    <a:srgbClr val="D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4622" autoAdjust="0"/>
  </p:normalViewPr>
  <p:slideViewPr>
    <p:cSldViewPr>
      <p:cViewPr varScale="1">
        <p:scale>
          <a:sx n="71" d="100"/>
          <a:sy n="71" d="100"/>
        </p:scale>
        <p:origin x="9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76"/>
    </p:cViewPr>
  </p:sorterViewPr>
  <p:notesViewPr>
    <p:cSldViewPr>
      <p:cViewPr varScale="1">
        <p:scale>
          <a:sx n="80" d="100"/>
          <a:sy n="80" d="100"/>
        </p:scale>
        <p:origin x="325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iana.rusu\AppData\Local\Microsoft\Windows\INetCache\Content.Outlook\UDQW9IVY\slide%2023%20(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Foaie1!$B$1</c:f>
              <c:strCache>
                <c:ptCount val="1"/>
                <c:pt idx="0">
                  <c:v>Vânzări</c:v>
                </c:pt>
              </c:strCache>
            </c:strRef>
          </c:tx>
          <c:dPt>
            <c:idx val="0"/>
            <c:bubble3D val="0"/>
            <c:explosion val="9"/>
            <c:spPr>
              <a:solidFill>
                <a:schemeClr val="accent1">
                  <a:lumMod val="7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B93-4D74-8786-DA223549D077}"/>
              </c:ext>
            </c:extLst>
          </c:dPt>
          <c:dPt>
            <c:idx val="1"/>
            <c:bubble3D val="0"/>
            <c:spPr>
              <a:solidFill>
                <a:schemeClr val="accent2">
                  <a:lumMod val="7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B93-4D74-8786-DA223549D077}"/>
              </c:ext>
            </c:extLst>
          </c:dPt>
          <c:dLbls>
            <c:spPr>
              <a:noFill/>
              <a:ln w="28575">
                <a:solidFill>
                  <a:srgbClr val="FFC000"/>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Foaie1!$A$2:$A$3</c:f>
              <c:strCache>
                <c:ptCount val="2"/>
                <c:pt idx="0">
                  <c:v>depuse în termen</c:v>
                </c:pt>
                <c:pt idx="1">
                  <c:v>depuse cu depășirea termenului</c:v>
                </c:pt>
              </c:strCache>
            </c:strRef>
          </c:cat>
          <c:val>
            <c:numRef>
              <c:f>Foaie1!$B$2:$B$3</c:f>
              <c:numCache>
                <c:formatCode>General</c:formatCode>
                <c:ptCount val="2"/>
                <c:pt idx="0">
                  <c:v>89106</c:v>
                </c:pt>
                <c:pt idx="1">
                  <c:v>9482</c:v>
                </c:pt>
              </c:numCache>
            </c:numRef>
          </c:val>
          <c:extLst>
            <c:ext xmlns:c16="http://schemas.microsoft.com/office/drawing/2014/chart" uri="{C3380CC4-5D6E-409C-BE32-E72D297353CC}">
              <c16:uniqueId val="{00000000-AE1E-4C0B-8DB0-9DAF02D6390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2000" b="1" i="1"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5370548700249E-2"/>
          <c:y val="2.7566218955275574E-2"/>
          <c:w val="0.98261456528572966"/>
          <c:h val="0.7746863155564232"/>
        </c:manualLayout>
      </c:layout>
      <c:barChart>
        <c:barDir val="col"/>
        <c:grouping val="clustered"/>
        <c:varyColors val="0"/>
        <c:ser>
          <c:idx val="0"/>
          <c:order val="0"/>
          <c:tx>
            <c:strRef>
              <c:f>Лист1!$B$1</c:f>
              <c:strCache>
                <c:ptCount val="1"/>
                <c:pt idx="0">
                  <c:v>Coloană1</c:v>
                </c:pt>
              </c:strCache>
            </c:strRef>
          </c:tx>
          <c:spPr>
            <a:solidFill>
              <a:srgbClr val="376092"/>
            </a:solidFill>
            <a:ln>
              <a:noFill/>
            </a:ln>
            <a:effectLst/>
          </c:spPr>
          <c:invertIfNegative val="0"/>
          <c:dPt>
            <c:idx val="0"/>
            <c:invertIfNegative val="0"/>
            <c:bubble3D val="0"/>
            <c:spPr>
              <a:solidFill>
                <a:srgbClr val="37609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AE0-4F0C-8FC2-85FE252090A8}"/>
              </c:ext>
            </c:extLst>
          </c:dPt>
          <c:dPt>
            <c:idx val="1"/>
            <c:invertIfNegative val="0"/>
            <c:bubble3D val="0"/>
            <c:spPr>
              <a:solidFill>
                <a:srgbClr val="37609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AE0-4F0C-8FC2-85FE252090A8}"/>
              </c:ext>
            </c:extLst>
          </c:dPt>
          <c:dPt>
            <c:idx val="2"/>
            <c:invertIfNegative val="0"/>
            <c:bubble3D val="0"/>
            <c:spPr>
              <a:solidFill>
                <a:srgbClr val="37609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AE0-4F0C-8FC2-85FE252090A8}"/>
              </c:ext>
            </c:extLst>
          </c:dPt>
          <c:dPt>
            <c:idx val="3"/>
            <c:invertIfNegative val="0"/>
            <c:bubble3D val="0"/>
            <c:spPr>
              <a:solidFill>
                <a:srgbClr val="37609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AE0-4F0C-8FC2-85FE252090A8}"/>
              </c:ext>
            </c:extLst>
          </c:dPt>
          <c:dPt>
            <c:idx val="4"/>
            <c:invertIfNegative val="0"/>
            <c:bubble3D val="0"/>
            <c:spPr>
              <a:solidFill>
                <a:srgbClr val="37609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AE0-4F0C-8FC2-85FE252090A8}"/>
              </c:ext>
            </c:extLst>
          </c:dPt>
          <c:dPt>
            <c:idx val="5"/>
            <c:invertIfNegative val="0"/>
            <c:bubble3D val="0"/>
            <c:explosion val="1"/>
            <c:spPr>
              <a:solidFill>
                <a:srgbClr val="37609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AE0-4F0C-8FC2-85FE252090A8}"/>
              </c:ext>
            </c:extLst>
          </c:dPt>
          <c:dPt>
            <c:idx val="6"/>
            <c:invertIfNegative val="0"/>
            <c:bubble3D val="0"/>
            <c:spPr>
              <a:solidFill>
                <a:srgbClr val="376092"/>
              </a:solidFill>
              <a:ln>
                <a:noFill/>
              </a:ln>
              <a:effectLst/>
            </c:spPr>
            <c:extLst>
              <c:ext xmlns:c16="http://schemas.microsoft.com/office/drawing/2014/chart" uri="{C3380CC4-5D6E-409C-BE32-E72D297353CC}">
                <c16:uniqueId val="{0000000D-8AE0-4F0C-8FC2-85FE252090A8}"/>
              </c:ext>
            </c:extLst>
          </c:dPt>
          <c:dPt>
            <c:idx val="7"/>
            <c:invertIfNegative val="0"/>
            <c:bubble3D val="0"/>
            <c:spPr>
              <a:solidFill>
                <a:srgbClr val="376092"/>
              </a:solidFill>
              <a:ln>
                <a:noFill/>
              </a:ln>
              <a:effectLst/>
            </c:spPr>
            <c:extLst>
              <c:ext xmlns:c16="http://schemas.microsoft.com/office/drawing/2014/chart" uri="{C3380CC4-5D6E-409C-BE32-E72D297353CC}">
                <c16:uniqueId val="{0000000F-8AE0-4F0C-8FC2-85FE252090A8}"/>
              </c:ext>
            </c:extLst>
          </c:dPt>
          <c:dPt>
            <c:idx val="8"/>
            <c:invertIfNegative val="0"/>
            <c:bubble3D val="0"/>
            <c:spPr>
              <a:solidFill>
                <a:srgbClr val="376092"/>
              </a:solidFill>
              <a:ln>
                <a:noFill/>
              </a:ln>
              <a:effectLst/>
            </c:spPr>
            <c:extLst>
              <c:ext xmlns:c16="http://schemas.microsoft.com/office/drawing/2014/chart" uri="{C3380CC4-5D6E-409C-BE32-E72D297353CC}">
                <c16:uniqueId val="{00000011-8AE0-4F0C-8FC2-85FE252090A8}"/>
              </c:ext>
            </c:extLst>
          </c:dPt>
          <c:dPt>
            <c:idx val="9"/>
            <c:invertIfNegative val="0"/>
            <c:bubble3D val="0"/>
            <c:spPr>
              <a:solidFill>
                <a:srgbClr val="376092"/>
              </a:solidFill>
              <a:ln>
                <a:noFill/>
              </a:ln>
              <a:effectLst/>
            </c:spPr>
            <c:extLst>
              <c:ext xmlns:c16="http://schemas.microsoft.com/office/drawing/2014/chart" uri="{C3380CC4-5D6E-409C-BE32-E72D297353CC}">
                <c16:uniqueId val="{00000013-8AE0-4F0C-8FC2-85FE252090A8}"/>
              </c:ext>
            </c:extLst>
          </c:dPt>
          <c:dPt>
            <c:idx val="10"/>
            <c:invertIfNegative val="0"/>
            <c:bubble3D val="0"/>
            <c:spPr>
              <a:solidFill>
                <a:srgbClr val="376092"/>
              </a:solidFill>
              <a:ln>
                <a:noFill/>
              </a:ln>
              <a:effectLst/>
            </c:spPr>
            <c:extLst>
              <c:ext xmlns:c16="http://schemas.microsoft.com/office/drawing/2014/chart" uri="{C3380CC4-5D6E-409C-BE32-E72D297353CC}">
                <c16:uniqueId val="{00000015-8AE0-4F0C-8FC2-85FE252090A8}"/>
              </c:ext>
            </c:extLst>
          </c:dPt>
          <c:dPt>
            <c:idx val="11"/>
            <c:invertIfNegative val="0"/>
            <c:bubble3D val="0"/>
            <c:spPr>
              <a:solidFill>
                <a:srgbClr val="376092"/>
              </a:solidFill>
              <a:ln>
                <a:noFill/>
              </a:ln>
              <a:effectLst/>
            </c:spPr>
            <c:extLst>
              <c:ext xmlns:c16="http://schemas.microsoft.com/office/drawing/2014/chart" uri="{C3380CC4-5D6E-409C-BE32-E72D297353CC}">
                <c16:uniqueId val="{00000017-8AE0-4F0C-8FC2-85FE252090A8}"/>
              </c:ext>
            </c:extLst>
          </c:dPt>
          <c:dPt>
            <c:idx val="12"/>
            <c:invertIfNegative val="0"/>
            <c:bubble3D val="0"/>
            <c:spPr>
              <a:solidFill>
                <a:srgbClr val="376092"/>
              </a:solidFill>
              <a:ln>
                <a:noFill/>
              </a:ln>
              <a:effectLst/>
            </c:spPr>
            <c:extLst>
              <c:ext xmlns:c16="http://schemas.microsoft.com/office/drawing/2014/chart" uri="{C3380CC4-5D6E-409C-BE32-E72D297353CC}">
                <c16:uniqueId val="{00000019-8AE0-4F0C-8FC2-85FE252090A8}"/>
              </c:ext>
            </c:extLst>
          </c:dPt>
          <c:dPt>
            <c:idx val="13"/>
            <c:invertIfNegative val="0"/>
            <c:bubble3D val="0"/>
            <c:spPr>
              <a:solidFill>
                <a:srgbClr val="376092"/>
              </a:solidFill>
              <a:ln>
                <a:noFill/>
              </a:ln>
              <a:effectLst/>
            </c:spPr>
            <c:extLst>
              <c:ext xmlns:c16="http://schemas.microsoft.com/office/drawing/2014/chart" uri="{C3380CC4-5D6E-409C-BE32-E72D297353CC}">
                <c16:uniqueId val="{0000001B-8AE0-4F0C-8FC2-85FE252090A8}"/>
              </c:ext>
            </c:extLst>
          </c:dPt>
          <c:dLbls>
            <c:dLbl>
              <c:idx val="0"/>
              <c:layout>
                <c:manualLayout>
                  <c:x val="1.5804940649336652E-3"/>
                  <c:y val="-8.45938344190017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E0-4F0C-8FC2-85FE252090A8}"/>
                </c:ext>
              </c:extLst>
            </c:dLbl>
            <c:dLbl>
              <c:idx val="1"/>
              <c:layout>
                <c:manualLayout>
                  <c:x val="4.7414821948009818E-3"/>
                  <c:y val="-1.67676410574412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E0-4F0C-8FC2-85FE252090A8}"/>
                </c:ext>
              </c:extLst>
            </c:dLbl>
            <c:dLbl>
              <c:idx val="2"/>
              <c:layout>
                <c:manualLayout>
                  <c:x val="-2.8975389797608357E-17"/>
                  <c:y val="-1.06018701346200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E0-4F0C-8FC2-85FE252090A8}"/>
                </c:ext>
              </c:extLst>
            </c:dLbl>
            <c:dLbl>
              <c:idx val="3"/>
              <c:layout>
                <c:manualLayout>
                  <c:x val="-1.5804940649336652E-3"/>
                  <c:y val="-1.27263139773346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E0-4F0C-8FC2-85FE252090A8}"/>
                </c:ext>
              </c:extLst>
            </c:dLbl>
            <c:dLbl>
              <c:idx val="4"/>
              <c:layout>
                <c:manualLayout>
                  <c:x val="2.3707410974004401E-3"/>
                  <c:y val="-1.65165334231588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E0-4F0C-8FC2-85FE252090A8}"/>
                </c:ext>
              </c:extLst>
            </c:dLbl>
            <c:dLbl>
              <c:idx val="5"/>
              <c:layout>
                <c:manualLayout>
                  <c:x val="-3.1609881298672727E-3"/>
                  <c:y val="-1.13451541585175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AE0-4F0C-8FC2-85FE252090A8}"/>
                </c:ext>
              </c:extLst>
            </c:dLbl>
            <c:dLbl>
              <c:idx val="6"/>
              <c:layout>
                <c:manualLayout>
                  <c:x val="-7.9024703246683261E-4"/>
                  <c:y val="-1.5752222017676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AE0-4F0C-8FC2-85FE252090A8}"/>
                </c:ext>
              </c:extLst>
            </c:dLbl>
            <c:dLbl>
              <c:idx val="7"/>
              <c:layout>
                <c:manualLayout>
                  <c:x val="-3.9512351623341635E-3"/>
                  <c:y val="-1.51057996095974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AE0-4F0C-8FC2-85FE252090A8}"/>
                </c:ext>
              </c:extLst>
            </c:dLbl>
            <c:dLbl>
              <c:idx val="8"/>
              <c:layout>
                <c:manualLayout>
                  <c:x val="7.9024703246683261E-4"/>
                  <c:y val="-2.05371044427331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AE0-4F0C-8FC2-85FE252090A8}"/>
                </c:ext>
              </c:extLst>
            </c:dLbl>
            <c:dLbl>
              <c:idx val="9"/>
              <c:layout>
                <c:manualLayout>
                  <c:x val="-7.9024703246694851E-4"/>
                  <c:y val="-1.19716344692234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AE0-4F0C-8FC2-85FE252090A8}"/>
                </c:ext>
              </c:extLst>
            </c:dLbl>
            <c:dLbl>
              <c:idx val="10"/>
              <c:layout>
                <c:manualLayout>
                  <c:x val="0"/>
                  <c:y val="-1.0662239068847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AE0-4F0C-8FC2-85FE252090A8}"/>
                </c:ext>
              </c:extLst>
            </c:dLbl>
            <c:spPr>
              <a:noFill/>
              <a:ln w="28575">
                <a:solidFill>
                  <a:srgbClr val="FFDB69"/>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ro-RO" sz="2000" b="1" i="0" u="none" strike="noStrike" kern="1200" baseline="0">
                    <a:solidFill>
                      <a:schemeClr val="accent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Лист1!$A$2:$A$12</c:f>
              <c:strCache>
                <c:ptCount val="11"/>
                <c:pt idx="0">
                  <c:v>Salariu</c:v>
                </c:pt>
                <c:pt idx="1">
                  <c:v>Dividende</c:v>
                </c:pt>
                <c:pt idx="2">
                  <c:v>Transmiterea în locațiune a bunurilor imobiliare</c:v>
                </c:pt>
                <c:pt idx="3">
                  <c:v>Creștere de capital</c:v>
                </c:pt>
                <c:pt idx="4">
                  <c:v>Alte venituri</c:v>
                </c:pt>
                <c:pt idx="5">
                  <c:v>Venit din livrarea producției agricole</c:v>
                </c:pt>
                <c:pt idx="6">
                  <c:v>Dobânzi</c:v>
                </c:pt>
                <c:pt idx="7">
                  <c:v>Royalty</c:v>
                </c:pt>
                <c:pt idx="8">
                  <c:v>Câștiguri de la jocurile de noroc</c:v>
                </c:pt>
                <c:pt idx="9">
                  <c:v>Venit de peste hotare</c:v>
                </c:pt>
                <c:pt idx="10">
                  <c:v>Câștiguri de la campanii promoționale</c:v>
                </c:pt>
              </c:strCache>
            </c:strRef>
          </c:cat>
          <c:val>
            <c:numRef>
              <c:f>Лист1!$B$2:$B$12</c:f>
              <c:numCache>
                <c:formatCode>General</c:formatCode>
                <c:ptCount val="11"/>
                <c:pt idx="0" formatCode="#,##0">
                  <c:v>97586</c:v>
                </c:pt>
                <c:pt idx="1">
                  <c:v>16698</c:v>
                </c:pt>
                <c:pt idx="2">
                  <c:v>4009</c:v>
                </c:pt>
                <c:pt idx="3">
                  <c:v>3860</c:v>
                </c:pt>
                <c:pt idx="4">
                  <c:v>3239</c:v>
                </c:pt>
                <c:pt idx="5">
                  <c:v>3065</c:v>
                </c:pt>
                <c:pt idx="6">
                  <c:v>1583</c:v>
                </c:pt>
                <c:pt idx="7">
                  <c:v>863</c:v>
                </c:pt>
                <c:pt idx="8">
                  <c:v>273</c:v>
                </c:pt>
                <c:pt idx="9">
                  <c:v>214</c:v>
                </c:pt>
                <c:pt idx="10">
                  <c:v>13</c:v>
                </c:pt>
              </c:numCache>
            </c:numRef>
          </c:val>
          <c:extLst>
            <c:ext xmlns:c16="http://schemas.microsoft.com/office/drawing/2014/chart" uri="{C3380CC4-5D6E-409C-BE32-E72D297353CC}">
              <c16:uniqueId val="{0000001C-8AE0-4F0C-8FC2-85FE252090A8}"/>
            </c:ext>
          </c:extLst>
        </c:ser>
        <c:dLbls>
          <c:showLegendKey val="0"/>
          <c:showVal val="0"/>
          <c:showCatName val="0"/>
          <c:showSerName val="0"/>
          <c:showPercent val="0"/>
          <c:showBubbleSize val="0"/>
        </c:dLbls>
        <c:gapWidth val="75"/>
        <c:overlap val="40"/>
        <c:axId val="508058831"/>
        <c:axId val="508061711"/>
      </c:barChart>
      <c:catAx>
        <c:axId val="508058831"/>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1" i="1" u="none" strike="noStrike" kern="1200" baseline="0">
                <a:solidFill>
                  <a:schemeClr val="tx2"/>
                </a:solidFill>
                <a:latin typeface="+mn-lt"/>
                <a:ea typeface="+mn-ea"/>
                <a:cs typeface="+mn-cs"/>
              </a:defRPr>
            </a:pPr>
            <a:endParaRPr lang="en-US"/>
          </a:p>
        </c:txPr>
        <c:crossAx val="508061711"/>
        <c:crosses val="autoZero"/>
        <c:auto val="1"/>
        <c:lblAlgn val="ctr"/>
        <c:lblOffset val="100"/>
        <c:noMultiLvlLbl val="0"/>
      </c:catAx>
      <c:valAx>
        <c:axId val="508061711"/>
        <c:scaling>
          <c:orientation val="minMax"/>
        </c:scaling>
        <c:delete val="1"/>
        <c:axPos val="l"/>
        <c:majorGridlines>
          <c:spPr>
            <a:ln w="9525" cap="flat" cmpd="sng" algn="ctr">
              <a:solidFill>
                <a:schemeClr val="tx1">
                  <a:tint val="75000"/>
                  <a:shade val="95000"/>
                  <a:satMod val="105000"/>
                </a:schemeClr>
              </a:solidFill>
              <a:prstDash val="solid"/>
              <a:round/>
            </a:ln>
            <a:effectLst/>
          </c:spPr>
        </c:majorGridlines>
        <c:numFmt formatCode="#,##0" sourceLinked="1"/>
        <c:majorTickMark val="none"/>
        <c:minorTickMark val="none"/>
        <c:tickLblPos val="nextTo"/>
        <c:crossAx val="508058831"/>
        <c:crosses val="autoZero"/>
        <c:crossBetween val="between"/>
      </c:valAx>
      <c:spPr>
        <a:noFill/>
        <a:ln>
          <a:noFill/>
        </a:ln>
        <a:effectLst/>
      </c:spPr>
    </c:plotArea>
    <c:plotVisOnly val="1"/>
    <c:dispBlanksAs val="zero"/>
    <c:showDLblsOverMax val="0"/>
  </c:chart>
  <c:spPr>
    <a:noFill/>
    <a:ln w="9525" cap="flat" cmpd="sng" algn="ctr">
      <a:solidFill>
        <a:schemeClr val="bg1"/>
      </a:solidFill>
      <a:prstDash val="solid"/>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35686361282027E-2"/>
          <c:y val="3.7304609839647902E-2"/>
          <c:w val="0.42077922837541892"/>
          <c:h val="0.91737866963419556"/>
        </c:manualLayout>
      </c:layout>
      <c:pieChart>
        <c:varyColors val="1"/>
        <c:ser>
          <c:idx val="0"/>
          <c:order val="0"/>
          <c:tx>
            <c:strRef>
              <c:f>Лист1!$B$1</c:f>
              <c:strCache>
                <c:ptCount val="1"/>
                <c:pt idx="0">
                  <c:v>Coloană1</c:v>
                </c:pt>
              </c:strCache>
            </c:strRef>
          </c:tx>
          <c:spPr>
            <a:ln w="9525">
              <a:solidFill>
                <a:schemeClr val="tx1">
                  <a:lumMod val="75000"/>
                  <a:lumOff val="25000"/>
                </a:schemeClr>
              </a:solidFill>
            </a:ln>
          </c:spPr>
          <c:explosion val="9"/>
          <c:dPt>
            <c:idx val="0"/>
            <c:bubble3D val="0"/>
            <c:spPr>
              <a:solidFill>
                <a:schemeClr val="accent1">
                  <a:lumMod val="75000"/>
                </a:schemeClr>
              </a:solidFill>
              <a:ln w="9525">
                <a:solidFill>
                  <a:schemeClr val="tx1">
                    <a:lumMod val="75000"/>
                    <a:lumOff val="25000"/>
                  </a:schemeClr>
                </a:solidFill>
              </a:ln>
              <a:effectLst/>
            </c:spPr>
            <c:extLst>
              <c:ext xmlns:c16="http://schemas.microsoft.com/office/drawing/2014/chart" uri="{C3380CC4-5D6E-409C-BE32-E72D297353CC}">
                <c16:uniqueId val="{00000001-8AE0-4F0C-8FC2-85FE252090A8}"/>
              </c:ext>
            </c:extLst>
          </c:dPt>
          <c:dPt>
            <c:idx val="1"/>
            <c:bubble3D val="0"/>
            <c:spPr>
              <a:solidFill>
                <a:schemeClr val="tx2">
                  <a:lumMod val="40000"/>
                  <a:lumOff val="60000"/>
                </a:schemeClr>
              </a:solidFill>
              <a:ln w="9525">
                <a:solidFill>
                  <a:schemeClr val="tx1">
                    <a:lumMod val="75000"/>
                    <a:lumOff val="25000"/>
                  </a:schemeClr>
                </a:solidFill>
              </a:ln>
              <a:effectLst/>
            </c:spPr>
            <c:extLst>
              <c:ext xmlns:c16="http://schemas.microsoft.com/office/drawing/2014/chart" uri="{C3380CC4-5D6E-409C-BE32-E72D297353CC}">
                <c16:uniqueId val="{00000003-8AE0-4F0C-8FC2-85FE252090A8}"/>
              </c:ext>
            </c:extLst>
          </c:dPt>
          <c:dPt>
            <c:idx val="2"/>
            <c:bubble3D val="0"/>
            <c:spPr>
              <a:solidFill>
                <a:schemeClr val="accent3"/>
              </a:solidFill>
              <a:ln w="9525">
                <a:solidFill>
                  <a:schemeClr val="tx1">
                    <a:lumMod val="75000"/>
                    <a:lumOff val="25000"/>
                  </a:schemeClr>
                </a:solidFill>
              </a:ln>
              <a:effectLst/>
            </c:spPr>
            <c:extLst>
              <c:ext xmlns:c16="http://schemas.microsoft.com/office/drawing/2014/chart" uri="{C3380CC4-5D6E-409C-BE32-E72D297353CC}">
                <c16:uniqueId val="{00000005-8AE0-4F0C-8FC2-85FE252090A8}"/>
              </c:ext>
            </c:extLst>
          </c:dPt>
          <c:dPt>
            <c:idx val="3"/>
            <c:bubble3D val="0"/>
            <c:spPr>
              <a:solidFill>
                <a:schemeClr val="accent4"/>
              </a:solidFill>
              <a:ln w="9525">
                <a:solidFill>
                  <a:schemeClr val="tx1">
                    <a:lumMod val="75000"/>
                    <a:lumOff val="25000"/>
                  </a:schemeClr>
                </a:solidFill>
              </a:ln>
              <a:effectLst/>
            </c:spPr>
            <c:extLst>
              <c:ext xmlns:c16="http://schemas.microsoft.com/office/drawing/2014/chart" uri="{C3380CC4-5D6E-409C-BE32-E72D297353CC}">
                <c16:uniqueId val="{00000007-8AE0-4F0C-8FC2-85FE252090A8}"/>
              </c:ext>
            </c:extLst>
          </c:dPt>
          <c:dPt>
            <c:idx val="4"/>
            <c:bubble3D val="0"/>
            <c:spPr>
              <a:solidFill>
                <a:schemeClr val="accent5"/>
              </a:solidFill>
              <a:ln w="9525">
                <a:solidFill>
                  <a:schemeClr val="tx1">
                    <a:lumMod val="75000"/>
                    <a:lumOff val="25000"/>
                  </a:schemeClr>
                </a:solidFill>
              </a:ln>
              <a:effectLst/>
            </c:spPr>
            <c:extLst>
              <c:ext xmlns:c16="http://schemas.microsoft.com/office/drawing/2014/chart" uri="{C3380CC4-5D6E-409C-BE32-E72D297353CC}">
                <c16:uniqueId val="{00000009-8AE0-4F0C-8FC2-85FE252090A8}"/>
              </c:ext>
            </c:extLst>
          </c:dPt>
          <c:dPt>
            <c:idx val="5"/>
            <c:bubble3D val="0"/>
            <c:spPr>
              <a:solidFill>
                <a:srgbClr val="FFDB69"/>
              </a:solidFill>
              <a:ln w="9525">
                <a:solidFill>
                  <a:schemeClr val="tx1">
                    <a:lumMod val="75000"/>
                    <a:lumOff val="25000"/>
                  </a:schemeClr>
                </a:solidFill>
              </a:ln>
              <a:effectLst/>
            </c:spPr>
            <c:extLst>
              <c:ext xmlns:c16="http://schemas.microsoft.com/office/drawing/2014/chart" uri="{C3380CC4-5D6E-409C-BE32-E72D297353CC}">
                <c16:uniqueId val="{0000000B-8AE0-4F0C-8FC2-85FE252090A8}"/>
              </c:ext>
            </c:extLst>
          </c:dPt>
          <c:dPt>
            <c:idx val="6"/>
            <c:bubble3D val="0"/>
            <c:spPr>
              <a:solidFill>
                <a:schemeClr val="accent2">
                  <a:lumMod val="40000"/>
                  <a:lumOff val="60000"/>
                </a:schemeClr>
              </a:solidFill>
              <a:ln w="9525">
                <a:solidFill>
                  <a:schemeClr val="tx1">
                    <a:lumMod val="75000"/>
                    <a:lumOff val="25000"/>
                  </a:schemeClr>
                </a:solidFill>
              </a:ln>
              <a:effectLst/>
            </c:spPr>
            <c:extLst>
              <c:ext xmlns:c16="http://schemas.microsoft.com/office/drawing/2014/chart" uri="{C3380CC4-5D6E-409C-BE32-E72D297353CC}">
                <c16:uniqueId val="{0000000D-8AE0-4F0C-8FC2-85FE252090A8}"/>
              </c:ext>
            </c:extLst>
          </c:dPt>
          <c:dPt>
            <c:idx val="7"/>
            <c:bubble3D val="0"/>
            <c:spPr>
              <a:solidFill>
                <a:schemeClr val="accent6">
                  <a:lumMod val="75000"/>
                </a:schemeClr>
              </a:solidFill>
              <a:ln w="9525">
                <a:solidFill>
                  <a:schemeClr val="tx1">
                    <a:lumMod val="75000"/>
                    <a:lumOff val="25000"/>
                  </a:schemeClr>
                </a:solidFill>
              </a:ln>
              <a:effectLst/>
            </c:spPr>
            <c:extLst>
              <c:ext xmlns:c16="http://schemas.microsoft.com/office/drawing/2014/chart" uri="{C3380CC4-5D6E-409C-BE32-E72D297353CC}">
                <c16:uniqueId val="{0000000F-8AE0-4F0C-8FC2-85FE252090A8}"/>
              </c:ext>
            </c:extLst>
          </c:dPt>
          <c:dPt>
            <c:idx val="8"/>
            <c:bubble3D val="0"/>
            <c:spPr>
              <a:solidFill>
                <a:schemeClr val="accent3">
                  <a:lumMod val="60000"/>
                </a:schemeClr>
              </a:solidFill>
              <a:ln w="9525">
                <a:solidFill>
                  <a:schemeClr val="tx1">
                    <a:lumMod val="75000"/>
                    <a:lumOff val="25000"/>
                  </a:schemeClr>
                </a:solidFill>
              </a:ln>
              <a:effectLst/>
            </c:spPr>
            <c:extLst>
              <c:ext xmlns:c16="http://schemas.microsoft.com/office/drawing/2014/chart" uri="{C3380CC4-5D6E-409C-BE32-E72D297353CC}">
                <c16:uniqueId val="{00000011-8AE0-4F0C-8FC2-85FE252090A8}"/>
              </c:ext>
            </c:extLst>
          </c:dPt>
          <c:dPt>
            <c:idx val="9"/>
            <c:bubble3D val="0"/>
            <c:spPr>
              <a:solidFill>
                <a:schemeClr val="accent4">
                  <a:lumMod val="60000"/>
                </a:schemeClr>
              </a:solidFill>
              <a:ln w="9525">
                <a:solidFill>
                  <a:schemeClr val="tx1">
                    <a:lumMod val="75000"/>
                    <a:lumOff val="25000"/>
                  </a:schemeClr>
                </a:solidFill>
              </a:ln>
              <a:effectLst/>
            </c:spPr>
            <c:extLst>
              <c:ext xmlns:c16="http://schemas.microsoft.com/office/drawing/2014/chart" uri="{C3380CC4-5D6E-409C-BE32-E72D297353CC}">
                <c16:uniqueId val="{00000013-8AE0-4F0C-8FC2-85FE252090A8}"/>
              </c:ext>
            </c:extLst>
          </c:dPt>
          <c:dPt>
            <c:idx val="10"/>
            <c:bubble3D val="0"/>
            <c:spPr>
              <a:solidFill>
                <a:schemeClr val="accent5">
                  <a:lumMod val="60000"/>
                  <a:lumOff val="40000"/>
                </a:schemeClr>
              </a:solidFill>
              <a:ln w="9525">
                <a:solidFill>
                  <a:schemeClr val="tx1">
                    <a:lumMod val="75000"/>
                    <a:lumOff val="25000"/>
                  </a:schemeClr>
                </a:solidFill>
              </a:ln>
              <a:effectLst/>
            </c:spPr>
            <c:extLst>
              <c:ext xmlns:c16="http://schemas.microsoft.com/office/drawing/2014/chart" uri="{C3380CC4-5D6E-409C-BE32-E72D297353CC}">
                <c16:uniqueId val="{00000015-8AE0-4F0C-8FC2-85FE252090A8}"/>
              </c:ext>
            </c:extLst>
          </c:dPt>
          <c:dPt>
            <c:idx val="11"/>
            <c:bubble3D val="0"/>
            <c:spPr>
              <a:solidFill>
                <a:schemeClr val="accent6">
                  <a:lumMod val="60000"/>
                </a:schemeClr>
              </a:solidFill>
              <a:ln w="9525">
                <a:solidFill>
                  <a:schemeClr val="tx1">
                    <a:lumMod val="75000"/>
                    <a:lumOff val="25000"/>
                  </a:schemeClr>
                </a:solidFill>
              </a:ln>
              <a:effectLst/>
            </c:spPr>
            <c:extLst>
              <c:ext xmlns:c16="http://schemas.microsoft.com/office/drawing/2014/chart" uri="{C3380CC4-5D6E-409C-BE32-E72D297353CC}">
                <c16:uniqueId val="{00000017-8AE0-4F0C-8FC2-85FE252090A8}"/>
              </c:ext>
            </c:extLst>
          </c:dPt>
          <c:dPt>
            <c:idx val="12"/>
            <c:bubble3D val="0"/>
            <c:spPr>
              <a:solidFill>
                <a:schemeClr val="accent1">
                  <a:lumMod val="80000"/>
                  <a:lumOff val="20000"/>
                </a:schemeClr>
              </a:solidFill>
              <a:ln w="9525">
                <a:solidFill>
                  <a:schemeClr val="tx1">
                    <a:lumMod val="75000"/>
                    <a:lumOff val="25000"/>
                  </a:schemeClr>
                </a:solidFill>
              </a:ln>
              <a:effectLst/>
            </c:spPr>
            <c:extLst>
              <c:ext xmlns:c16="http://schemas.microsoft.com/office/drawing/2014/chart" uri="{C3380CC4-5D6E-409C-BE32-E72D297353CC}">
                <c16:uniqueId val="{00000019-8AE0-4F0C-8FC2-85FE252090A8}"/>
              </c:ext>
            </c:extLst>
          </c:dPt>
          <c:dPt>
            <c:idx val="13"/>
            <c:bubble3D val="0"/>
            <c:spPr>
              <a:solidFill>
                <a:schemeClr val="accent2">
                  <a:lumMod val="80000"/>
                  <a:lumOff val="20000"/>
                </a:schemeClr>
              </a:solidFill>
              <a:ln w="9525">
                <a:solidFill>
                  <a:schemeClr val="tx1">
                    <a:lumMod val="75000"/>
                    <a:lumOff val="25000"/>
                  </a:schemeClr>
                </a:solidFill>
              </a:ln>
              <a:effectLst/>
            </c:spPr>
            <c:extLst>
              <c:ext xmlns:c16="http://schemas.microsoft.com/office/drawing/2014/chart" uri="{C3380CC4-5D6E-409C-BE32-E72D297353CC}">
                <c16:uniqueId val="{0000001B-8AE0-4F0C-8FC2-85FE252090A8}"/>
              </c:ext>
            </c:extLst>
          </c:dPt>
          <c:dLbls>
            <c:dLbl>
              <c:idx val="0"/>
              <c:layout>
                <c:manualLayout>
                  <c:x val="2.9394078398976937E-3"/>
                  <c:y val="-4.329741359136688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AE0-4F0C-8FC2-85FE252090A8}"/>
                </c:ext>
              </c:extLst>
            </c:dLbl>
            <c:dLbl>
              <c:idx val="7"/>
              <c:layout>
                <c:manualLayout>
                  <c:x val="4.4048494038052821E-4"/>
                  <c:y val="4.651799448702752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AE0-4F0C-8FC2-85FE252090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Лист1!$A$2:$A$9</c:f>
              <c:strCache>
                <c:ptCount val="8"/>
                <c:pt idx="0">
                  <c:v>Salariu</c:v>
                </c:pt>
                <c:pt idx="1">
                  <c:v>Dividende</c:v>
                </c:pt>
                <c:pt idx="2">
                  <c:v>Transmiterea în locațiune a bunurilor imobiliare</c:v>
                </c:pt>
                <c:pt idx="3">
                  <c:v>Creștere de capital</c:v>
                </c:pt>
                <c:pt idx="4">
                  <c:v>Alte venituri</c:v>
                </c:pt>
                <c:pt idx="5">
                  <c:v>Venit din livrarea producției agricole</c:v>
                </c:pt>
                <c:pt idx="6">
                  <c:v>Dobânzi</c:v>
                </c:pt>
                <c:pt idx="7">
                  <c:v>Royalty</c:v>
                </c:pt>
              </c:strCache>
            </c:strRef>
          </c:cat>
          <c:val>
            <c:numRef>
              <c:f>Лист1!$B$2:$B$9</c:f>
              <c:numCache>
                <c:formatCode>General</c:formatCode>
                <c:ptCount val="8"/>
                <c:pt idx="0" formatCode="#,##0.00">
                  <c:v>97586</c:v>
                </c:pt>
                <c:pt idx="1">
                  <c:v>16698</c:v>
                </c:pt>
                <c:pt idx="2">
                  <c:v>4009</c:v>
                </c:pt>
                <c:pt idx="3">
                  <c:v>3860</c:v>
                </c:pt>
                <c:pt idx="4">
                  <c:v>3239</c:v>
                </c:pt>
                <c:pt idx="5">
                  <c:v>3065</c:v>
                </c:pt>
                <c:pt idx="6">
                  <c:v>1583</c:v>
                </c:pt>
                <c:pt idx="7">
                  <c:v>863</c:v>
                </c:pt>
              </c:numCache>
            </c:numRef>
          </c:val>
          <c:extLst>
            <c:ext xmlns:c16="http://schemas.microsoft.com/office/drawing/2014/chart" uri="{C3380CC4-5D6E-409C-BE32-E72D297353CC}">
              <c16:uniqueId val="{0000001C-8AE0-4F0C-8FC2-85FE252090A8}"/>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1"/>
        <c:txPr>
          <a:bodyPr rot="0" spcFirstLastPara="1" vertOverflow="ellipsis" vert="horz" wrap="square" anchor="ctr" anchorCtr="1"/>
          <a:lstStyle/>
          <a:p>
            <a:pPr>
              <a:defRPr sz="2000" b="1" i="1" u="none" strike="noStrike" kern="1200" baseline="0">
                <a:solidFill>
                  <a:schemeClr val="tx2"/>
                </a:solidFill>
                <a:latin typeface="+mn-lt"/>
                <a:ea typeface="+mn-ea"/>
                <a:cs typeface="+mn-cs"/>
              </a:defRPr>
            </a:pPr>
            <a:endParaRPr lang="en-US"/>
          </a:p>
        </c:txPr>
      </c:legendEntry>
      <c:legendEntry>
        <c:idx val="2"/>
        <c:txPr>
          <a:bodyPr rot="0" spcFirstLastPara="1" vertOverflow="ellipsis" vert="horz" wrap="square" anchor="ctr" anchorCtr="1"/>
          <a:lstStyle/>
          <a:p>
            <a:pPr>
              <a:defRPr sz="2000" b="1" i="1" u="none" strike="noStrike" kern="1200" baseline="0">
                <a:solidFill>
                  <a:schemeClr val="tx2"/>
                </a:solidFill>
                <a:latin typeface="+mn-lt"/>
                <a:ea typeface="+mn-ea"/>
                <a:cs typeface="+mn-cs"/>
              </a:defRPr>
            </a:pPr>
            <a:endParaRPr lang="en-US"/>
          </a:p>
        </c:txPr>
      </c:legendEntry>
      <c:legendEntry>
        <c:idx val="3"/>
        <c:txPr>
          <a:bodyPr rot="0" spcFirstLastPara="1" vertOverflow="ellipsis" vert="horz" wrap="square" anchor="ctr" anchorCtr="1"/>
          <a:lstStyle/>
          <a:p>
            <a:pPr>
              <a:defRPr sz="2000" b="1" i="1" u="none" strike="noStrike" kern="1200" baseline="0">
                <a:solidFill>
                  <a:schemeClr val="tx2"/>
                </a:solidFill>
                <a:latin typeface="+mn-lt"/>
                <a:ea typeface="+mn-ea"/>
                <a:cs typeface="+mn-cs"/>
              </a:defRPr>
            </a:pPr>
            <a:endParaRPr lang="en-US"/>
          </a:p>
        </c:txPr>
      </c:legendEntry>
      <c:layout>
        <c:manualLayout>
          <c:xMode val="edge"/>
          <c:yMode val="edge"/>
          <c:x val="0.59796256892260835"/>
          <c:y val="6.8327323345914945E-2"/>
          <c:w val="0.39492520778519025"/>
          <c:h val="0.85817655159352957"/>
        </c:manualLayout>
      </c:layout>
      <c:overlay val="0"/>
      <c:spPr>
        <a:noFill/>
        <a:ln>
          <a:noFill/>
        </a:ln>
        <a:effectLst/>
      </c:spPr>
      <c:txPr>
        <a:bodyPr rot="0" spcFirstLastPara="1" vertOverflow="ellipsis" vert="horz" wrap="square" anchor="ctr" anchorCtr="1"/>
        <a:lstStyle/>
        <a:p>
          <a:pPr>
            <a:defRPr sz="2000" b="1" i="1"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8260595979454E-3"/>
          <c:y val="2.7777777777777776E-2"/>
          <c:w val="0.98350425187649471"/>
          <c:h val="0.8139477757587994"/>
        </c:manualLayout>
      </c:layout>
      <c:barChart>
        <c:barDir val="col"/>
        <c:grouping val="clustered"/>
        <c:varyColors val="0"/>
        <c:ser>
          <c:idx val="0"/>
          <c:order val="0"/>
          <c:tx>
            <c:strRef>
              <c:f>Foaie1!$B$1</c:f>
              <c:strCache>
                <c:ptCount val="1"/>
                <c:pt idx="0">
                  <c:v>2023</c:v>
                </c:pt>
              </c:strCache>
            </c:strRef>
          </c:tx>
          <c:spPr>
            <a:solidFill>
              <a:schemeClr val="accent2"/>
            </a:solidFill>
            <a:ln>
              <a:noFill/>
            </a:ln>
            <a:effectLst/>
          </c:spPr>
          <c:invertIfNegative val="0"/>
          <c:dLbls>
            <c:spPr>
              <a:noFill/>
              <a:ln w="28575">
                <a:solidFill>
                  <a:srgbClr val="FFDB69"/>
                </a:solid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Foaie1!$A$2:$A$3</c:f>
              <c:strCache>
                <c:ptCount val="2"/>
                <c:pt idx="0">
                  <c:v>Venit declarat (mrld lei)</c:v>
                </c:pt>
                <c:pt idx="1">
                  <c:v>Impozit calculat (mrld lei)</c:v>
                </c:pt>
              </c:strCache>
            </c:strRef>
          </c:cat>
          <c:val>
            <c:numRef>
              <c:f>Foaie1!$B$2:$B$3</c:f>
              <c:numCache>
                <c:formatCode>General</c:formatCode>
                <c:ptCount val="2"/>
                <c:pt idx="0">
                  <c:v>19.7</c:v>
                </c:pt>
                <c:pt idx="1">
                  <c:v>1.46</c:v>
                </c:pt>
              </c:numCache>
            </c:numRef>
          </c:val>
          <c:extLst>
            <c:ext xmlns:c16="http://schemas.microsoft.com/office/drawing/2014/chart" uri="{C3380CC4-5D6E-409C-BE32-E72D297353CC}">
              <c16:uniqueId val="{00000000-0FEC-4E77-AF1D-009960A71E8F}"/>
            </c:ext>
          </c:extLst>
        </c:ser>
        <c:ser>
          <c:idx val="1"/>
          <c:order val="1"/>
          <c:tx>
            <c:strRef>
              <c:f>Foaie1!$C$1</c:f>
              <c:strCache>
                <c:ptCount val="1"/>
                <c:pt idx="0">
                  <c:v>2024</c:v>
                </c:pt>
              </c:strCache>
            </c:strRef>
          </c:tx>
          <c:spPr>
            <a:solidFill>
              <a:srgbClr val="3B679A"/>
            </a:solidFill>
            <a:ln>
              <a:noFill/>
            </a:ln>
            <a:effectLst/>
          </c:spPr>
          <c:invertIfNegative val="0"/>
          <c:dLbls>
            <c:spPr>
              <a:noFill/>
              <a:ln w="28575">
                <a:solidFill>
                  <a:srgbClr val="FFDB69"/>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Foaie1!$A$2:$A$3</c:f>
              <c:strCache>
                <c:ptCount val="2"/>
                <c:pt idx="0">
                  <c:v>Venit declarat (mrld lei)</c:v>
                </c:pt>
                <c:pt idx="1">
                  <c:v>Impozit calculat (mrld lei)</c:v>
                </c:pt>
              </c:strCache>
            </c:strRef>
          </c:cat>
          <c:val>
            <c:numRef>
              <c:f>Foaie1!$C$2:$C$3</c:f>
              <c:numCache>
                <c:formatCode>General</c:formatCode>
                <c:ptCount val="2"/>
                <c:pt idx="0">
                  <c:v>28.3</c:v>
                </c:pt>
                <c:pt idx="1">
                  <c:v>1.98</c:v>
                </c:pt>
              </c:numCache>
            </c:numRef>
          </c:val>
          <c:extLst>
            <c:ext xmlns:c16="http://schemas.microsoft.com/office/drawing/2014/chart" uri="{C3380CC4-5D6E-409C-BE32-E72D297353CC}">
              <c16:uniqueId val="{00000001-0FEC-4E77-AF1D-009960A71E8F}"/>
            </c:ext>
          </c:extLst>
        </c:ser>
        <c:dLbls>
          <c:showLegendKey val="0"/>
          <c:showVal val="0"/>
          <c:showCatName val="0"/>
          <c:showSerName val="0"/>
          <c:showPercent val="0"/>
          <c:showBubbleSize val="0"/>
        </c:dLbls>
        <c:gapWidth val="219"/>
        <c:overlap val="-27"/>
        <c:axId val="793853727"/>
        <c:axId val="793869567"/>
      </c:barChart>
      <c:catAx>
        <c:axId val="793853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1" u="none" strike="noStrike" kern="1200" baseline="0">
                <a:solidFill>
                  <a:schemeClr val="tx2"/>
                </a:solidFill>
                <a:latin typeface="+mn-lt"/>
                <a:ea typeface="+mn-ea"/>
                <a:cs typeface="+mn-cs"/>
              </a:defRPr>
            </a:pPr>
            <a:endParaRPr lang="en-US"/>
          </a:p>
        </c:txPr>
        <c:crossAx val="793869567"/>
        <c:crosses val="autoZero"/>
        <c:auto val="1"/>
        <c:lblAlgn val="ctr"/>
        <c:lblOffset val="100"/>
        <c:noMultiLvlLbl val="0"/>
      </c:catAx>
      <c:valAx>
        <c:axId val="79386956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93853727"/>
        <c:crosses val="autoZero"/>
        <c:crossBetween val="between"/>
      </c:valAx>
      <c:spPr>
        <a:noFill/>
        <a:ln>
          <a:noFill/>
        </a:ln>
        <a:effectLst/>
      </c:spPr>
    </c:plotArea>
    <c:legend>
      <c:legendPos val="b"/>
      <c:layout>
        <c:manualLayout>
          <c:xMode val="edge"/>
          <c:yMode val="edge"/>
          <c:x val="0.38301786937044219"/>
          <c:y val="0.92271199273167781"/>
          <c:w val="0.19872328577354492"/>
          <c:h val="6.4467494447809415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12416581585999E-2"/>
          <c:y val="1.152541952451443E-2"/>
          <c:w val="0.98277216677677104"/>
          <c:h val="0.86436169368006188"/>
        </c:manualLayout>
      </c:layout>
      <c:barChart>
        <c:barDir val="col"/>
        <c:grouping val="clustered"/>
        <c:varyColors val="0"/>
        <c:ser>
          <c:idx val="0"/>
          <c:order val="0"/>
          <c:tx>
            <c:strRef>
              <c:f>Foaie1!$B$1</c:f>
              <c:strCache>
                <c:ptCount val="1"/>
                <c:pt idx="0">
                  <c:v>Serie 1</c:v>
                </c:pt>
              </c:strCache>
            </c:strRef>
          </c:tx>
          <c:spPr>
            <a:solidFill>
              <a:schemeClr val="accent1"/>
            </a:solidFill>
            <a:ln w="38100">
              <a:noFill/>
            </a:ln>
            <a:effectLst/>
          </c:spPr>
          <c:invertIfNegative val="0"/>
          <c:dLbls>
            <c:spPr>
              <a:noFill/>
              <a:ln w="28575">
                <a:solidFill>
                  <a:srgbClr val="FFC000"/>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Foaie1!$A$2:$A$16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Foaie1!$B$2:$B$16</c:f>
              <c:numCache>
                <c:formatCode>General</c:formatCode>
                <c:ptCount val="15"/>
                <c:pt idx="0">
                  <c:v>162</c:v>
                </c:pt>
                <c:pt idx="1">
                  <c:v>204</c:v>
                </c:pt>
                <c:pt idx="2">
                  <c:v>225</c:v>
                </c:pt>
                <c:pt idx="3">
                  <c:v>243</c:v>
                </c:pt>
                <c:pt idx="4">
                  <c:v>314</c:v>
                </c:pt>
                <c:pt idx="5">
                  <c:v>358</c:v>
                </c:pt>
                <c:pt idx="6">
                  <c:v>422</c:v>
                </c:pt>
                <c:pt idx="7">
                  <c:v>537</c:v>
                </c:pt>
                <c:pt idx="8">
                  <c:v>1760</c:v>
                </c:pt>
                <c:pt idx="9">
                  <c:v>2515</c:v>
                </c:pt>
                <c:pt idx="10">
                  <c:v>2962</c:v>
                </c:pt>
                <c:pt idx="11">
                  <c:v>4007</c:v>
                </c:pt>
                <c:pt idx="12">
                  <c:v>4810</c:v>
                </c:pt>
                <c:pt idx="13">
                  <c:v>6146</c:v>
                </c:pt>
                <c:pt idx="14">
                  <c:v>8019</c:v>
                </c:pt>
              </c:numCache>
            </c:numRef>
          </c:val>
          <c:extLst>
            <c:ext xmlns:c16="http://schemas.microsoft.com/office/drawing/2014/chart" uri="{C3380CC4-5D6E-409C-BE32-E72D297353CC}">
              <c16:uniqueId val="{00000000-34D6-4C2B-A28F-06D06E26B2B1}"/>
            </c:ext>
          </c:extLst>
        </c:ser>
        <c:dLbls>
          <c:showLegendKey val="0"/>
          <c:showVal val="0"/>
          <c:showCatName val="0"/>
          <c:showSerName val="0"/>
          <c:showPercent val="0"/>
          <c:showBubbleSize val="0"/>
        </c:dLbls>
        <c:gapWidth val="150"/>
        <c:axId val="345980351"/>
        <c:axId val="345962591"/>
      </c:barChart>
      <c:catAx>
        <c:axId val="345980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1" u="none" strike="noStrike" kern="1200" baseline="0">
                <a:solidFill>
                  <a:schemeClr val="tx2"/>
                </a:solidFill>
                <a:latin typeface="+mn-lt"/>
                <a:ea typeface="+mn-ea"/>
                <a:cs typeface="+mn-cs"/>
              </a:defRPr>
            </a:pPr>
            <a:endParaRPr lang="en-US"/>
          </a:p>
        </c:txPr>
        <c:crossAx val="345962591"/>
        <c:crosses val="autoZero"/>
        <c:auto val="1"/>
        <c:lblAlgn val="ctr"/>
        <c:lblOffset val="100"/>
        <c:noMultiLvlLbl val="0"/>
      </c:catAx>
      <c:valAx>
        <c:axId val="3459625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5980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Foaie1!$B$1</c:f>
              <c:strCache>
                <c:ptCount val="1"/>
                <c:pt idx="0">
                  <c:v>Coloană1</c:v>
                </c:pt>
              </c:strCache>
            </c:strRef>
          </c:tx>
          <c:spPr>
            <a:solidFill>
              <a:srgbClr val="3B679A"/>
            </a:solidFill>
            <a:ln>
              <a:noFill/>
            </a:ln>
            <a:effectLst/>
          </c:spPr>
          <c:invertIfNegative val="0"/>
          <c:dLbls>
            <c:dLbl>
              <c:idx val="0"/>
              <c:layout>
                <c:manualLayout>
                  <c:x val="-5.187780638848602E-3"/>
                  <c:y val="-3.2131573443389905E-2"/>
                </c:manualLayout>
              </c:layout>
              <c:showLegendKey val="0"/>
              <c:showVal val="1"/>
              <c:showCatName val="0"/>
              <c:showSerName val="0"/>
              <c:showPercent val="0"/>
              <c:showBubbleSize val="0"/>
              <c:extLst>
                <c:ext xmlns:c15="http://schemas.microsoft.com/office/drawing/2012/chart" uri="{CE6537A1-D6FC-4f65-9D91-7224C49458BB}">
                  <c15:layout>
                    <c:manualLayout>
                      <c:w val="9.4521363239822118E-2"/>
                      <c:h val="7.2005595998947486E-2"/>
                    </c:manualLayout>
                  </c15:layout>
                </c:ext>
                <c:ext xmlns:c16="http://schemas.microsoft.com/office/drawing/2014/chart" uri="{C3380CC4-5D6E-409C-BE32-E72D297353CC}">
                  <c16:uniqueId val="{00000000-1E65-4151-931F-70F780679186}"/>
                </c:ext>
              </c:extLst>
            </c:dLbl>
            <c:dLbl>
              <c:idx val="1"/>
              <c:layout>
                <c:manualLayout>
                  <c:x val="1.7292602129495448E-3"/>
                  <c:y val="-3.06016132592212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65-4151-931F-70F780679186}"/>
                </c:ext>
              </c:extLst>
            </c:dLbl>
            <c:spPr>
              <a:noFill/>
              <a:ln w="28575">
                <a:solidFill>
                  <a:srgbClr val="FFDB69"/>
                </a:solidFill>
              </a:ln>
              <a:effectLst/>
            </c:spPr>
            <c:txPr>
              <a:bodyPr rot="0" spcFirstLastPara="1" vertOverflow="ellipsis" vert="horz" wrap="square" anchor="ctr" anchorCtr="1"/>
              <a:lstStyle/>
              <a:p>
                <a:pPr>
                  <a:defRPr sz="1600" b="1" i="1"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Foaie1!$A$2:$A$5</c:f>
              <c:strCache>
                <c:ptCount val="4"/>
                <c:pt idx="0">
                  <c:v>Primele de asigurare facultativă de asistență medicală</c:v>
                </c:pt>
                <c:pt idx="1">
                  <c:v>Contractarea serviciilor medicale de la un singur furnizor al acestor servicii</c:v>
                </c:pt>
                <c:pt idx="2">
                  <c:v>Primele de asigurare în baza contractului de asigurare de viață</c:v>
                </c:pt>
                <c:pt idx="3">
                  <c:v>Suma achitată sub formă de dobânzi pentru creditele ipotecare</c:v>
                </c:pt>
              </c:strCache>
            </c:strRef>
          </c:cat>
          <c:val>
            <c:numRef>
              <c:f>Foaie1!$B$2:$B$5</c:f>
              <c:numCache>
                <c:formatCode>0.00</c:formatCode>
                <c:ptCount val="4"/>
                <c:pt idx="0">
                  <c:v>0.48963882000000003</c:v>
                </c:pt>
                <c:pt idx="1">
                  <c:v>1.3449684499999999</c:v>
                </c:pt>
                <c:pt idx="2">
                  <c:v>2.7308685699999997</c:v>
                </c:pt>
                <c:pt idx="3">
                  <c:v>1.8385111299999999</c:v>
                </c:pt>
              </c:numCache>
            </c:numRef>
          </c:val>
          <c:extLst>
            <c:ext xmlns:c16="http://schemas.microsoft.com/office/drawing/2014/chart" uri="{C3380CC4-5D6E-409C-BE32-E72D297353CC}">
              <c16:uniqueId val="{00000002-1E65-4151-931F-70F780679186}"/>
            </c:ext>
          </c:extLst>
        </c:ser>
        <c:dLbls>
          <c:showLegendKey val="0"/>
          <c:showVal val="0"/>
          <c:showCatName val="0"/>
          <c:showSerName val="0"/>
          <c:showPercent val="0"/>
          <c:showBubbleSize val="0"/>
        </c:dLbls>
        <c:gapWidth val="219"/>
        <c:axId val="918002799"/>
        <c:axId val="918021519"/>
      </c:barChart>
      <c:catAx>
        <c:axId val="91800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1" u="none" strike="noStrike" kern="1200" baseline="0">
                <a:solidFill>
                  <a:schemeClr val="tx2"/>
                </a:solidFill>
                <a:latin typeface="+mn-lt"/>
                <a:ea typeface="+mn-ea"/>
                <a:cs typeface="+mn-cs"/>
              </a:defRPr>
            </a:pPr>
            <a:endParaRPr lang="en-US"/>
          </a:p>
        </c:txPr>
        <c:crossAx val="918021519"/>
        <c:crosses val="autoZero"/>
        <c:auto val="1"/>
        <c:lblAlgn val="ctr"/>
        <c:lblOffset val="100"/>
        <c:noMultiLvlLbl val="0"/>
      </c:catAx>
      <c:valAx>
        <c:axId val="918021519"/>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91800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i="1">
          <a:solidFill>
            <a:schemeClr val="tx2"/>
          </a:solidFill>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tx2"/>
                </a:solidFill>
                <a:latin typeface="+mn-lt"/>
                <a:ea typeface="+mn-ea"/>
                <a:cs typeface="+mn-cs"/>
              </a:defRPr>
            </a:pPr>
            <a:r>
              <a:rPr lang="pt-BR" sz="2800" dirty="0">
                <a:solidFill>
                  <a:schemeClr val="tx1"/>
                </a:solidFill>
              </a:rPr>
              <a:t>Numărul persoanelor care au desemnat 2% 2020/2024 </a:t>
            </a:r>
          </a:p>
        </c:rich>
      </c:tx>
      <c:overlay val="0"/>
      <c:spPr>
        <a:noFill/>
        <a:ln w="28575">
          <a:solidFill>
            <a:schemeClr val="accent2"/>
          </a:solidFill>
        </a:ln>
        <a:effectLst/>
      </c:spPr>
      <c:txPr>
        <a:bodyPr rot="0" spcFirstLastPara="1" vertOverflow="ellipsis" vert="horz" wrap="square" anchor="ctr" anchorCtr="1"/>
        <a:lstStyle/>
        <a:p>
          <a:pPr>
            <a:defRPr sz="28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5.1327061230022307E-2"/>
          <c:y val="0.13992664232983346"/>
          <c:w val="0.94006574002193388"/>
          <c:h val="0.8373281816175443"/>
        </c:manualLayout>
      </c:layout>
      <c:barChart>
        <c:barDir val="bar"/>
        <c:grouping val="clustered"/>
        <c:varyColors val="0"/>
        <c:ser>
          <c:idx val="0"/>
          <c:order val="0"/>
          <c:tx>
            <c:strRef>
              <c:f>Лист1!$B$1</c:f>
              <c:strCache>
                <c:ptCount val="1"/>
                <c:pt idx="0">
                  <c:v>Столбец1</c:v>
                </c:pt>
              </c:strCache>
            </c:strRef>
          </c:tx>
          <c:spPr>
            <a:solidFill>
              <a:srgbClr val="3B679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8575">
                <a:solidFill>
                  <a:srgbClr val="FFDB69"/>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2020</c:v>
                </c:pt>
                <c:pt idx="1">
                  <c:v>2021</c:v>
                </c:pt>
                <c:pt idx="2">
                  <c:v>2022</c:v>
                </c:pt>
                <c:pt idx="3">
                  <c:v>2023</c:v>
                </c:pt>
                <c:pt idx="4">
                  <c:v>2024</c:v>
                </c:pt>
              </c:numCache>
            </c:numRef>
          </c:cat>
          <c:val>
            <c:numRef>
              <c:f>Лист1!$B$2:$B$6</c:f>
              <c:numCache>
                <c:formatCode>General</c:formatCode>
                <c:ptCount val="5"/>
                <c:pt idx="0">
                  <c:v>36592</c:v>
                </c:pt>
                <c:pt idx="1">
                  <c:v>37397</c:v>
                </c:pt>
                <c:pt idx="2">
                  <c:v>41819</c:v>
                </c:pt>
                <c:pt idx="3">
                  <c:v>39406</c:v>
                </c:pt>
                <c:pt idx="4">
                  <c:v>46620</c:v>
                </c:pt>
              </c:numCache>
            </c:numRef>
          </c:val>
          <c:extLst>
            <c:ext xmlns:c16="http://schemas.microsoft.com/office/drawing/2014/chart" uri="{C3380CC4-5D6E-409C-BE32-E72D297353CC}">
              <c16:uniqueId val="{00000000-7F24-477A-84EC-A91AEF9EF9E4}"/>
            </c:ext>
          </c:extLst>
        </c:ser>
        <c:dLbls>
          <c:dLblPos val="inEnd"/>
          <c:showLegendKey val="0"/>
          <c:showVal val="1"/>
          <c:showCatName val="0"/>
          <c:showSerName val="0"/>
          <c:showPercent val="0"/>
          <c:showBubbleSize val="0"/>
        </c:dLbls>
        <c:gapWidth val="115"/>
        <c:overlap val="-20"/>
        <c:axId val="1838206351"/>
        <c:axId val="1838203023"/>
      </c:barChart>
      <c:catAx>
        <c:axId val="1838206351"/>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1" u="none" strike="noStrike" kern="1200" baseline="0">
                <a:solidFill>
                  <a:schemeClr val="tx2"/>
                </a:solidFill>
                <a:latin typeface="+mn-lt"/>
                <a:ea typeface="+mn-ea"/>
                <a:cs typeface="+mn-cs"/>
              </a:defRPr>
            </a:pPr>
            <a:endParaRPr lang="en-US"/>
          </a:p>
        </c:txPr>
        <c:crossAx val="1838203023"/>
        <c:crosses val="autoZero"/>
        <c:auto val="1"/>
        <c:lblAlgn val="ctr"/>
        <c:lblOffset val="100"/>
        <c:noMultiLvlLbl val="0"/>
      </c:catAx>
      <c:valAx>
        <c:axId val="1838203023"/>
        <c:scaling>
          <c:orientation val="minMax"/>
        </c:scaling>
        <c:delete val="1"/>
        <c:axPos val="b"/>
        <c:numFmt formatCode="General" sourceLinked="1"/>
        <c:majorTickMark val="none"/>
        <c:minorTickMark val="none"/>
        <c:tickLblPos val="nextTo"/>
        <c:crossAx val="18382063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ro-RO" sz="2800" dirty="0">
                <a:solidFill>
                  <a:schemeClr val="tx1"/>
                </a:solidFill>
              </a:rPr>
              <a:t>Suma desemnărilor procentuale solicitate 2020/2024 (</a:t>
            </a:r>
            <a:r>
              <a:rPr lang="ro-RO" sz="2800" dirty="0" err="1">
                <a:solidFill>
                  <a:schemeClr val="tx1"/>
                </a:solidFill>
              </a:rPr>
              <a:t>mln</a:t>
            </a:r>
            <a:r>
              <a:rPr lang="ro-RO" sz="2800" dirty="0">
                <a:solidFill>
                  <a:schemeClr val="tx1"/>
                </a:solidFill>
              </a:rPr>
              <a:t>. lei)</a:t>
            </a:r>
            <a:endParaRPr lang="ru-RU" sz="2800" dirty="0">
              <a:solidFill>
                <a:schemeClr val="tx1"/>
              </a:solidFill>
            </a:endParaRPr>
          </a:p>
        </c:rich>
      </c:tx>
      <c:overlay val="0"/>
      <c:spPr>
        <a:noFill/>
        <a:ln w="28575">
          <a:solidFill>
            <a:schemeClr val="accent2"/>
          </a:solid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5.0849600195324425E-2"/>
          <c:y val="0.12418087985317224"/>
          <c:w val="0.9406232680217298"/>
          <c:h val="0.85572366023914037"/>
        </c:manualLayout>
      </c:layout>
      <c:barChart>
        <c:barDir val="bar"/>
        <c:grouping val="clustered"/>
        <c:varyColors val="0"/>
        <c:ser>
          <c:idx val="0"/>
          <c:order val="0"/>
          <c:tx>
            <c:strRef>
              <c:f>Лист1!$B$1</c:f>
              <c:strCache>
                <c:ptCount val="1"/>
                <c:pt idx="0">
                  <c:v>Столбец1</c:v>
                </c:pt>
              </c:strCache>
            </c:strRef>
          </c:tx>
          <c:spPr>
            <a:solidFill>
              <a:srgbClr val="3B679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8575">
                <a:solidFill>
                  <a:srgbClr val="FFDB69"/>
                </a:solid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Лист1!$A$2:$A$6</c:f>
              <c:numCache>
                <c:formatCode>General</c:formatCode>
                <c:ptCount val="5"/>
                <c:pt idx="0">
                  <c:v>2020</c:v>
                </c:pt>
                <c:pt idx="1">
                  <c:v>2021</c:v>
                </c:pt>
                <c:pt idx="2">
                  <c:v>2022</c:v>
                </c:pt>
                <c:pt idx="3">
                  <c:v>2023</c:v>
                </c:pt>
                <c:pt idx="4">
                  <c:v>2024</c:v>
                </c:pt>
              </c:numCache>
            </c:numRef>
          </c:cat>
          <c:val>
            <c:numRef>
              <c:f>Лист1!$B$2:$B$6</c:f>
              <c:numCache>
                <c:formatCode>General</c:formatCode>
                <c:ptCount val="5"/>
                <c:pt idx="0">
                  <c:v>9.4499999999999993</c:v>
                </c:pt>
                <c:pt idx="1">
                  <c:v>10.72</c:v>
                </c:pt>
                <c:pt idx="2">
                  <c:v>13.69</c:v>
                </c:pt>
                <c:pt idx="3">
                  <c:v>16.3</c:v>
                </c:pt>
                <c:pt idx="4">
                  <c:v>21.8</c:v>
                </c:pt>
              </c:numCache>
            </c:numRef>
          </c:val>
          <c:extLst>
            <c:ext xmlns:c16="http://schemas.microsoft.com/office/drawing/2014/chart" uri="{C3380CC4-5D6E-409C-BE32-E72D297353CC}">
              <c16:uniqueId val="{00000000-7F24-477A-84EC-A91AEF9EF9E4}"/>
            </c:ext>
          </c:extLst>
        </c:ser>
        <c:dLbls>
          <c:dLblPos val="inEnd"/>
          <c:showLegendKey val="0"/>
          <c:showVal val="1"/>
          <c:showCatName val="0"/>
          <c:showSerName val="0"/>
          <c:showPercent val="0"/>
          <c:showBubbleSize val="0"/>
        </c:dLbls>
        <c:gapWidth val="115"/>
        <c:overlap val="-20"/>
        <c:axId val="1838206351"/>
        <c:axId val="1838203023"/>
      </c:barChart>
      <c:catAx>
        <c:axId val="1838206351"/>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1" u="none" strike="noStrike" kern="1200" baseline="0">
                <a:solidFill>
                  <a:schemeClr val="tx2"/>
                </a:solidFill>
                <a:latin typeface="+mn-lt"/>
                <a:ea typeface="+mn-ea"/>
                <a:cs typeface="+mn-cs"/>
              </a:defRPr>
            </a:pPr>
            <a:endParaRPr lang="en-US"/>
          </a:p>
        </c:txPr>
        <c:crossAx val="1838203023"/>
        <c:crosses val="autoZero"/>
        <c:auto val="1"/>
        <c:lblAlgn val="ctr"/>
        <c:lblOffset val="100"/>
        <c:noMultiLvlLbl val="0"/>
      </c:catAx>
      <c:valAx>
        <c:axId val="1838203023"/>
        <c:scaling>
          <c:orientation val="minMax"/>
        </c:scaling>
        <c:delete val="1"/>
        <c:axPos val="b"/>
        <c:numFmt formatCode="General" sourceLinked="1"/>
        <c:majorTickMark val="none"/>
        <c:minorTickMark val="none"/>
        <c:tickLblPos val="nextTo"/>
        <c:crossAx val="18382063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69281045751627E-3"/>
          <c:y val="1.2247402489873506E-2"/>
          <c:w val="0.98202614379084963"/>
          <c:h val="0.87993040609851758"/>
        </c:manualLayout>
      </c:layout>
      <c:barChart>
        <c:barDir val="col"/>
        <c:grouping val="clustered"/>
        <c:varyColors val="0"/>
        <c:ser>
          <c:idx val="0"/>
          <c:order val="0"/>
          <c:tx>
            <c:strRef>
              <c:f>Лист1!$B$1</c:f>
              <c:strCache>
                <c:ptCount val="1"/>
                <c:pt idx="0">
                  <c:v>Declarații electronice</c:v>
                </c:pt>
              </c:strCache>
            </c:strRef>
          </c:tx>
          <c:spPr>
            <a:solidFill>
              <a:schemeClr val="accent1">
                <a:lumMod val="75000"/>
              </a:schemeClr>
            </a:solidFill>
            <a:ln>
              <a:noFill/>
            </a:ln>
            <a:effectLst/>
          </c:spPr>
          <c:invertIfNegative val="0"/>
          <c:dLbls>
            <c:dLbl>
              <c:idx val="1"/>
              <c:layout>
                <c:manualLayout>
                  <c:x val="-2.4509803921568627E-3"/>
                  <c:y val="5.5988125667993167E-2"/>
                </c:manualLayout>
              </c:layout>
              <c:spPr>
                <a:noFill/>
                <a:ln w="28575">
                  <a:solidFill>
                    <a:srgbClr val="FFDB69"/>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0D-46CE-AD6D-D1AE1A2B503C}"/>
                </c:ext>
              </c:extLst>
            </c:dLbl>
            <c:dLbl>
              <c:idx val="3"/>
              <c:layout>
                <c:manualLayout>
                  <c:x val="0"/>
                  <c:y val="5.7737754595117957E-2"/>
                </c:manualLayout>
              </c:layout>
              <c:spPr>
                <a:noFill/>
                <a:ln w="28575">
                  <a:solidFill>
                    <a:srgbClr val="FFDB69"/>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0D-46CE-AD6D-D1AE1A2B503C}"/>
                </c:ext>
              </c:extLst>
            </c:dLbl>
            <c:spPr>
              <a:noFill/>
              <a:ln w="28575">
                <a:solidFill>
                  <a:srgbClr val="FFDB69"/>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C00000"/>
                </a:solidFill>
                <a:prstDash val="sysDot"/>
              </a:ln>
              <a:effectLst/>
            </c:spPr>
            <c:trendlineType val="linear"/>
            <c:dispRSqr val="0"/>
            <c:dispEq val="0"/>
          </c:trendline>
          <c:cat>
            <c:numRef>
              <c:f>Лист1!$A$2:$A$5</c:f>
              <c:numCache>
                <c:formatCode>General</c:formatCode>
                <c:ptCount val="4"/>
                <c:pt idx="0">
                  <c:v>2021</c:v>
                </c:pt>
                <c:pt idx="1">
                  <c:v>2022</c:v>
                </c:pt>
                <c:pt idx="2">
                  <c:v>2023</c:v>
                </c:pt>
                <c:pt idx="3">
                  <c:v>2024</c:v>
                </c:pt>
              </c:numCache>
            </c:numRef>
          </c:cat>
          <c:val>
            <c:numRef>
              <c:f>Лист1!$B$2:$B$5</c:f>
              <c:numCache>
                <c:formatCode>#,##0</c:formatCode>
                <c:ptCount val="4"/>
                <c:pt idx="0" formatCode="_-* #,##0_-;\-* #,##0_-;_-* &quot;-&quot;??_-;_-@_-">
                  <c:v>67669</c:v>
                </c:pt>
                <c:pt idx="1">
                  <c:v>75197</c:v>
                </c:pt>
                <c:pt idx="2">
                  <c:v>99460</c:v>
                </c:pt>
                <c:pt idx="3">
                  <c:v>98588</c:v>
                </c:pt>
              </c:numCache>
            </c:numRef>
          </c:val>
          <c:extLst>
            <c:ext xmlns:c16="http://schemas.microsoft.com/office/drawing/2014/chart" uri="{C3380CC4-5D6E-409C-BE32-E72D297353CC}">
              <c16:uniqueId val="{00000000-8508-4924-A27B-59E2BF9326C5}"/>
            </c:ext>
          </c:extLst>
        </c:ser>
        <c:ser>
          <c:idx val="1"/>
          <c:order val="1"/>
          <c:tx>
            <c:strRef>
              <c:f>Лист1!$C$1</c:f>
              <c:strCache>
                <c:ptCount val="1"/>
                <c:pt idx="0">
                  <c:v>Pe suport de hârtie</c:v>
                </c:pt>
              </c:strCache>
            </c:strRef>
          </c:tx>
          <c:spPr>
            <a:solidFill>
              <a:schemeClr val="accent2"/>
            </a:solidFill>
            <a:ln>
              <a:noFill/>
            </a:ln>
            <a:effectLst/>
          </c:spPr>
          <c:invertIfNegative val="0"/>
          <c:dLbls>
            <c:spPr>
              <a:noFill/>
              <a:ln w="28575">
                <a:solidFill>
                  <a:srgbClr val="FFC000"/>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pt idx="0">
                  <c:v>2021</c:v>
                </c:pt>
                <c:pt idx="1">
                  <c:v>2022</c:v>
                </c:pt>
                <c:pt idx="2">
                  <c:v>2023</c:v>
                </c:pt>
                <c:pt idx="3">
                  <c:v>2024</c:v>
                </c:pt>
              </c:numCache>
            </c:numRef>
          </c:cat>
          <c:val>
            <c:numRef>
              <c:f>Лист1!$C$2:$C$5</c:f>
              <c:numCache>
                <c:formatCode>#,##0</c:formatCode>
                <c:ptCount val="4"/>
                <c:pt idx="0">
                  <c:v>38935</c:v>
                </c:pt>
                <c:pt idx="1">
                  <c:v>29768</c:v>
                </c:pt>
                <c:pt idx="2">
                  <c:v>2347</c:v>
                </c:pt>
                <c:pt idx="3">
                  <c:v>0</c:v>
                </c:pt>
              </c:numCache>
            </c:numRef>
          </c:val>
          <c:extLst>
            <c:ext xmlns:c16="http://schemas.microsoft.com/office/drawing/2014/chart" uri="{C3380CC4-5D6E-409C-BE32-E72D297353CC}">
              <c16:uniqueId val="{00000001-8508-4924-A27B-59E2BF9326C5}"/>
            </c:ext>
          </c:extLst>
        </c:ser>
        <c:dLbls>
          <c:dLblPos val="outEnd"/>
          <c:showLegendKey val="0"/>
          <c:showVal val="1"/>
          <c:showCatName val="0"/>
          <c:showSerName val="0"/>
          <c:showPercent val="0"/>
          <c:showBubbleSize val="0"/>
        </c:dLbls>
        <c:gapWidth val="150"/>
        <c:overlap val="-24"/>
        <c:axId val="133680128"/>
        <c:axId val="133681920"/>
      </c:barChart>
      <c:catAx>
        <c:axId val="13368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3681920"/>
        <c:crosses val="autoZero"/>
        <c:auto val="1"/>
        <c:lblAlgn val="ctr"/>
        <c:lblOffset val="100"/>
        <c:noMultiLvlLbl val="0"/>
      </c:catAx>
      <c:valAx>
        <c:axId val="133681920"/>
        <c:scaling>
          <c:orientation val="minMax"/>
        </c:scaling>
        <c:delete val="1"/>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13368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1"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69136076300322E-3"/>
          <c:y val="5.7737754595117957E-2"/>
          <c:w val="0.98202614379084963"/>
          <c:h val="0.79742658515691967"/>
        </c:manualLayout>
      </c:layout>
      <c:barChart>
        <c:barDir val="col"/>
        <c:grouping val="clustered"/>
        <c:varyColors val="0"/>
        <c:ser>
          <c:idx val="0"/>
          <c:order val="0"/>
          <c:tx>
            <c:strRef>
              <c:f>Лист1!$B$1</c:f>
              <c:strCache>
                <c:ptCount val="1"/>
                <c:pt idx="0">
                  <c:v>2021</c:v>
                </c:pt>
              </c:strCache>
            </c:strRef>
          </c:tx>
          <c:spPr>
            <a:solidFill>
              <a:schemeClr val="tx2"/>
            </a:solidFill>
            <a:ln>
              <a:noFill/>
            </a:ln>
            <a:effectLst/>
          </c:spPr>
          <c:invertIfNegative val="0"/>
          <c:dLbls>
            <c:spPr>
              <a:noFill/>
              <a:ln w="19050">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Impozitul pe venit anual al persoanelor juridice care aplică regimul general de impozitare</c:v>
                </c:pt>
                <c:pt idx="1">
                  <c:v>Impozitul pe venit al întreprinderilor individuale și gospodăriile țărănești </c:v>
                </c:pt>
                <c:pt idx="2">
                  <c:v>Impozitul pe venit al întreprinderilor mici şi mijlocii</c:v>
                </c:pt>
                <c:pt idx="3">
                  <c:v>Impozitul pe venit al persoanelor care desfăşoară activitate profesională</c:v>
                </c:pt>
                <c:pt idx="4">
                  <c:v>Impozitul pe venit al  organizațiilor necomerciale</c:v>
                </c:pt>
              </c:strCache>
            </c:strRef>
          </c:cat>
          <c:val>
            <c:numRef>
              <c:f>Лист1!$B$2:$B$6</c:f>
              <c:numCache>
                <c:formatCode>#,##0</c:formatCode>
                <c:ptCount val="5"/>
                <c:pt idx="0" formatCode="_-* #,##0_-;\-* #,##0_-;_-* &quot;-&quot;??_-;_-@_-">
                  <c:v>36982</c:v>
                </c:pt>
                <c:pt idx="1">
                  <c:v>22223</c:v>
                </c:pt>
                <c:pt idx="2">
                  <c:v>38195</c:v>
                </c:pt>
                <c:pt idx="3">
                  <c:v>2593</c:v>
                </c:pt>
                <c:pt idx="4">
                  <c:v>9524</c:v>
                </c:pt>
              </c:numCache>
            </c:numRef>
          </c:val>
          <c:extLst>
            <c:ext xmlns:c16="http://schemas.microsoft.com/office/drawing/2014/chart" uri="{C3380CC4-5D6E-409C-BE32-E72D297353CC}">
              <c16:uniqueId val="{00000000-8508-4924-A27B-59E2BF9326C5}"/>
            </c:ext>
          </c:extLst>
        </c:ser>
        <c:ser>
          <c:idx val="1"/>
          <c:order val="1"/>
          <c:tx>
            <c:strRef>
              <c:f>Лист1!$C$1</c:f>
              <c:strCache>
                <c:ptCount val="1"/>
                <c:pt idx="0">
                  <c:v>2022</c:v>
                </c:pt>
              </c:strCache>
            </c:strRef>
          </c:tx>
          <c:spPr>
            <a:solidFill>
              <a:schemeClr val="tx2">
                <a:lumMod val="60000"/>
                <a:lumOff val="40000"/>
              </a:schemeClr>
            </a:solidFill>
            <a:ln>
              <a:noFill/>
            </a:ln>
            <a:effectLst/>
          </c:spPr>
          <c:invertIfNegative val="0"/>
          <c:dLbls>
            <c:spPr>
              <a:noFill/>
              <a:ln w="19050">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Impozitul pe venit anual al persoanelor juridice care aplică regimul general de impozitare</c:v>
                </c:pt>
                <c:pt idx="1">
                  <c:v>Impozitul pe venit al întreprinderilor individuale și gospodăriile țărănești </c:v>
                </c:pt>
                <c:pt idx="2">
                  <c:v>Impozitul pe venit al întreprinderilor mici şi mijlocii</c:v>
                </c:pt>
                <c:pt idx="3">
                  <c:v>Impozitul pe venit al persoanelor care desfăşoară activitate profesională</c:v>
                </c:pt>
                <c:pt idx="4">
                  <c:v>Impozitul pe venit al  organizațiilor necomerciale</c:v>
                </c:pt>
              </c:strCache>
            </c:strRef>
          </c:cat>
          <c:val>
            <c:numRef>
              <c:f>Лист1!$C$2:$C$6</c:f>
              <c:numCache>
                <c:formatCode>#,##0</c:formatCode>
                <c:ptCount val="5"/>
                <c:pt idx="0" formatCode="_-* #,##0_-;\-* #,##0_-;_-* &quot;-&quot;??_-;_-@_-">
                  <c:v>38129</c:v>
                </c:pt>
                <c:pt idx="1">
                  <c:v>20064</c:v>
                </c:pt>
                <c:pt idx="2">
                  <c:v>37857</c:v>
                </c:pt>
                <c:pt idx="3">
                  <c:v>2551</c:v>
                </c:pt>
                <c:pt idx="4">
                  <c:v>9434</c:v>
                </c:pt>
              </c:numCache>
            </c:numRef>
          </c:val>
          <c:extLst>
            <c:ext xmlns:c16="http://schemas.microsoft.com/office/drawing/2014/chart" uri="{C3380CC4-5D6E-409C-BE32-E72D297353CC}">
              <c16:uniqueId val="{00000001-8508-4924-A27B-59E2BF9326C5}"/>
            </c:ext>
          </c:extLst>
        </c:ser>
        <c:ser>
          <c:idx val="2"/>
          <c:order val="2"/>
          <c:tx>
            <c:strRef>
              <c:f>Лист1!$D$1</c:f>
              <c:strCache>
                <c:ptCount val="1"/>
                <c:pt idx="0">
                  <c:v>2023</c:v>
                </c:pt>
              </c:strCache>
            </c:strRef>
          </c:tx>
          <c:spPr>
            <a:solidFill>
              <a:srgbClr val="FFDB69"/>
            </a:solidFill>
            <a:ln>
              <a:noFill/>
            </a:ln>
            <a:effectLst/>
          </c:spPr>
          <c:invertIfNegative val="0"/>
          <c:dLbls>
            <c:spPr>
              <a:noFill/>
              <a:ln w="19050">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Impozitul pe venit anual al persoanelor juridice care aplică regimul general de impozitare</c:v>
                </c:pt>
                <c:pt idx="1">
                  <c:v>Impozitul pe venit al întreprinderilor individuale și gospodăriile țărănești </c:v>
                </c:pt>
                <c:pt idx="2">
                  <c:v>Impozitul pe venit al întreprinderilor mici şi mijlocii</c:v>
                </c:pt>
                <c:pt idx="3">
                  <c:v>Impozitul pe venit al persoanelor care desfăşoară activitate profesională</c:v>
                </c:pt>
                <c:pt idx="4">
                  <c:v>Impozitul pe venit al  organizațiilor necomerciale</c:v>
                </c:pt>
              </c:strCache>
            </c:strRef>
          </c:cat>
          <c:val>
            <c:numRef>
              <c:f>Лист1!$D$2:$D$6</c:f>
              <c:numCache>
                <c:formatCode>#,##0</c:formatCode>
                <c:ptCount val="5"/>
                <c:pt idx="0" formatCode="_-* #,##0_-;\-* #,##0_-;_-* &quot;-&quot;??_-;_-@_-">
                  <c:v>39510</c:v>
                </c:pt>
                <c:pt idx="1">
                  <c:v>15963</c:v>
                </c:pt>
                <c:pt idx="2">
                  <c:v>34521</c:v>
                </c:pt>
                <c:pt idx="3">
                  <c:v>2558</c:v>
                </c:pt>
                <c:pt idx="4">
                  <c:v>7812</c:v>
                </c:pt>
              </c:numCache>
            </c:numRef>
          </c:val>
          <c:extLst>
            <c:ext xmlns:c16="http://schemas.microsoft.com/office/drawing/2014/chart" uri="{C3380CC4-5D6E-409C-BE32-E72D297353CC}">
              <c16:uniqueId val="{00000000-2934-4666-A3DE-A54ADC6C0DF6}"/>
            </c:ext>
          </c:extLst>
        </c:ser>
        <c:ser>
          <c:idx val="3"/>
          <c:order val="3"/>
          <c:tx>
            <c:strRef>
              <c:f>Лист1!$E$1</c:f>
              <c:strCache>
                <c:ptCount val="1"/>
                <c:pt idx="0">
                  <c:v>2024</c:v>
                </c:pt>
              </c:strCache>
            </c:strRef>
          </c:tx>
          <c:spPr>
            <a:solidFill>
              <a:schemeClr val="accent2"/>
            </a:solidFill>
            <a:ln>
              <a:noFill/>
            </a:ln>
            <a:effectLst/>
          </c:spPr>
          <c:invertIfNegative val="0"/>
          <c:dLbls>
            <c:spPr>
              <a:noFill/>
              <a:ln w="19050">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Impozitul pe venit anual al persoanelor juridice care aplică regimul general de impozitare</c:v>
                </c:pt>
                <c:pt idx="1">
                  <c:v>Impozitul pe venit al întreprinderilor individuale și gospodăriile țărănești </c:v>
                </c:pt>
                <c:pt idx="2">
                  <c:v>Impozitul pe venit al întreprinderilor mici şi mijlocii</c:v>
                </c:pt>
                <c:pt idx="3">
                  <c:v>Impozitul pe venit al persoanelor care desfăşoară activitate profesională</c:v>
                </c:pt>
                <c:pt idx="4">
                  <c:v>Impozitul pe venit al  organizațiilor necomerciale</c:v>
                </c:pt>
              </c:strCache>
            </c:strRef>
          </c:cat>
          <c:val>
            <c:numRef>
              <c:f>Лист1!$E$2:$E$6</c:f>
              <c:numCache>
                <c:formatCode>#,##0</c:formatCode>
                <c:ptCount val="5"/>
                <c:pt idx="0" formatCode="_-* #,##0_-;\-* #,##0_-;_-* &quot;-&quot;??_-;_-@_-">
                  <c:v>40390</c:v>
                </c:pt>
                <c:pt idx="1">
                  <c:v>13531</c:v>
                </c:pt>
                <c:pt idx="2">
                  <c:v>35112</c:v>
                </c:pt>
                <c:pt idx="3">
                  <c:v>2527</c:v>
                </c:pt>
                <c:pt idx="4">
                  <c:v>7028</c:v>
                </c:pt>
              </c:numCache>
            </c:numRef>
          </c:val>
          <c:extLst>
            <c:ext xmlns:c16="http://schemas.microsoft.com/office/drawing/2014/chart" uri="{C3380CC4-5D6E-409C-BE32-E72D297353CC}">
              <c16:uniqueId val="{00000001-2934-4666-A3DE-A54ADC6C0DF6}"/>
            </c:ext>
          </c:extLst>
        </c:ser>
        <c:dLbls>
          <c:dLblPos val="outEnd"/>
          <c:showLegendKey val="0"/>
          <c:showVal val="1"/>
          <c:showCatName val="0"/>
          <c:showSerName val="0"/>
          <c:showPercent val="0"/>
          <c:showBubbleSize val="0"/>
        </c:dLbls>
        <c:gapWidth val="219"/>
        <c:overlap val="-27"/>
        <c:axId val="133680128"/>
        <c:axId val="133681920"/>
      </c:barChart>
      <c:catAx>
        <c:axId val="13368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2"/>
                </a:solidFill>
                <a:latin typeface="+mn-lt"/>
                <a:ea typeface="+mn-ea"/>
                <a:cs typeface="+mn-cs"/>
              </a:defRPr>
            </a:pPr>
            <a:endParaRPr lang="en-US"/>
          </a:p>
        </c:txPr>
        <c:crossAx val="133681920"/>
        <c:crosses val="autoZero"/>
        <c:auto val="1"/>
        <c:lblAlgn val="ctr"/>
        <c:lblOffset val="100"/>
        <c:noMultiLvlLbl val="0"/>
      </c:catAx>
      <c:valAx>
        <c:axId val="133681920"/>
        <c:scaling>
          <c:orientation val="minMax"/>
        </c:scaling>
        <c:delete val="1"/>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13368012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021942790913765E-2"/>
          <c:y val="2.5213452541044956E-2"/>
          <c:w val="0.94516436552275529"/>
          <c:h val="0.86918026319090413"/>
        </c:manualLayout>
      </c:layout>
      <c:barChart>
        <c:barDir val="col"/>
        <c:grouping val="clustered"/>
        <c:varyColors val="0"/>
        <c:ser>
          <c:idx val="0"/>
          <c:order val="0"/>
          <c:tx>
            <c:strRef>
              <c:f>'tab 1 (2)'!$B$1</c:f>
              <c:strCache>
                <c:ptCount val="1"/>
                <c:pt idx="0">
                  <c:v>Venituri (mlrd lei)</c:v>
                </c:pt>
              </c:strCache>
            </c:strRef>
          </c:tx>
          <c:spPr>
            <a:solidFill>
              <a:schemeClr val="accent1"/>
            </a:solidFill>
            <a:ln>
              <a:noFill/>
            </a:ln>
            <a:effectLst/>
          </c:spPr>
          <c:invertIfNegative val="0"/>
          <c:dLbls>
            <c:dLbl>
              <c:idx val="0"/>
              <c:layout>
                <c:manualLayout>
                  <c:x val="-3.9872408293460922E-3"/>
                  <c:y val="7.0865197097316882E-2"/>
                </c:manualLayout>
              </c:layout>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F7-4BFB-AFC9-D544B570803B}"/>
                </c:ext>
              </c:extLst>
            </c:dLbl>
            <c:dLbl>
              <c:idx val="1"/>
              <c:layout>
                <c:manualLayout>
                  <c:x val="-1.594896331738437E-3"/>
                  <c:y val="0.11869920513800579"/>
                </c:manualLayout>
              </c:layout>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F7-4BFB-AFC9-D544B570803B}"/>
                </c:ext>
              </c:extLst>
            </c:dLbl>
            <c:dLbl>
              <c:idx val="2"/>
              <c:layout>
                <c:manualLayout>
                  <c:x val="-7.9744816586921851E-4"/>
                  <c:y val="0.10984105550084114"/>
                </c:manualLayout>
              </c:layout>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F7-4BFB-AFC9-D544B570803B}"/>
                </c:ext>
              </c:extLst>
            </c:dLbl>
            <c:dLbl>
              <c:idx val="3"/>
              <c:layout>
                <c:manualLayout>
                  <c:x val="7.9744816586921851E-4"/>
                  <c:y val="8.3266606589347342E-2"/>
                </c:manualLayout>
              </c:layout>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BF7-4BFB-AFC9-D544B570803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 1 (2)'!$A$2:$A$5</c:f>
              <c:numCache>
                <c:formatCode>General</c:formatCode>
                <c:ptCount val="4"/>
                <c:pt idx="0">
                  <c:v>2021</c:v>
                </c:pt>
                <c:pt idx="1">
                  <c:v>2022</c:v>
                </c:pt>
                <c:pt idx="2">
                  <c:v>2023</c:v>
                </c:pt>
                <c:pt idx="3">
                  <c:v>2024</c:v>
                </c:pt>
              </c:numCache>
            </c:numRef>
          </c:cat>
          <c:val>
            <c:numRef>
              <c:f>'tab 1 (2)'!$B$2:$B$5</c:f>
              <c:numCache>
                <c:formatCode>General</c:formatCode>
                <c:ptCount val="4"/>
                <c:pt idx="0">
                  <c:v>509.7</c:v>
                </c:pt>
                <c:pt idx="1">
                  <c:v>651.70000000000005</c:v>
                </c:pt>
                <c:pt idx="2">
                  <c:v>683</c:v>
                </c:pt>
                <c:pt idx="3">
                  <c:v>687.2</c:v>
                </c:pt>
              </c:numCache>
            </c:numRef>
          </c:val>
          <c:extLst>
            <c:ext xmlns:c16="http://schemas.microsoft.com/office/drawing/2014/chart" uri="{C3380CC4-5D6E-409C-BE32-E72D297353CC}">
              <c16:uniqueId val="{00000000-6BF7-4BFB-AFC9-D544B570803B}"/>
            </c:ext>
          </c:extLst>
        </c:ser>
        <c:ser>
          <c:idx val="1"/>
          <c:order val="1"/>
          <c:tx>
            <c:strRef>
              <c:f>'tab 1 (2)'!$C$1</c:f>
              <c:strCache>
                <c:ptCount val="1"/>
                <c:pt idx="0">
                  <c:v>Cheltuieli (mlrd lei)</c:v>
                </c:pt>
              </c:strCache>
            </c:strRef>
          </c:tx>
          <c:spPr>
            <a:solidFill>
              <a:schemeClr val="accent2"/>
            </a:solidFill>
            <a:ln>
              <a:noFill/>
            </a:ln>
            <a:effectLst/>
          </c:spPr>
          <c:invertIfNegative val="0"/>
          <c:dLbls>
            <c:dLbl>
              <c:idx val="0"/>
              <c:layout>
                <c:manualLayout>
                  <c:x val="0"/>
                  <c:y val="5.3148897822987665E-2"/>
                </c:manualLayout>
              </c:layout>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F7-4BFB-AFC9-D544B570803B}"/>
                </c:ext>
              </c:extLst>
            </c:dLbl>
            <c:dLbl>
              <c:idx val="1"/>
              <c:layout>
                <c:manualLayout>
                  <c:x val="1.5948963317383785E-3"/>
                  <c:y val="6.5550307315018125E-2"/>
                </c:manualLayout>
              </c:layout>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F7-4BFB-AFC9-D544B570803B}"/>
                </c:ext>
              </c:extLst>
            </c:dLbl>
            <c:dLbl>
              <c:idx val="2"/>
              <c:layout>
                <c:manualLayout>
                  <c:x val="-7.9744816586921851E-4"/>
                  <c:y val="9.0353126299079004E-2"/>
                </c:manualLayout>
              </c:layout>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BF7-4BFB-AFC9-D544B570803B}"/>
                </c:ext>
              </c:extLst>
            </c:dLbl>
            <c:dLbl>
              <c:idx val="3"/>
              <c:layout>
                <c:manualLayout>
                  <c:x val="7.9744816586921851E-4"/>
                  <c:y val="7.9723346734481504E-2"/>
                </c:manualLayout>
              </c:layout>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F7-4BFB-AFC9-D544B570803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 1 (2)'!$A$2:$A$5</c:f>
              <c:numCache>
                <c:formatCode>General</c:formatCode>
                <c:ptCount val="4"/>
                <c:pt idx="0">
                  <c:v>2021</c:v>
                </c:pt>
                <c:pt idx="1">
                  <c:v>2022</c:v>
                </c:pt>
                <c:pt idx="2">
                  <c:v>2023</c:v>
                </c:pt>
                <c:pt idx="3">
                  <c:v>2024</c:v>
                </c:pt>
              </c:numCache>
            </c:numRef>
          </c:cat>
          <c:val>
            <c:numRef>
              <c:f>'tab 1 (2)'!$C$2:$C$5</c:f>
              <c:numCache>
                <c:formatCode>General</c:formatCode>
                <c:ptCount val="4"/>
                <c:pt idx="0">
                  <c:v>465.1</c:v>
                </c:pt>
                <c:pt idx="1">
                  <c:v>603.9</c:v>
                </c:pt>
                <c:pt idx="2">
                  <c:v>626.29999999999995</c:v>
                </c:pt>
                <c:pt idx="3">
                  <c:v>625.70000000000005</c:v>
                </c:pt>
              </c:numCache>
            </c:numRef>
          </c:val>
          <c:extLst>
            <c:ext xmlns:c16="http://schemas.microsoft.com/office/drawing/2014/chart" uri="{C3380CC4-5D6E-409C-BE32-E72D297353CC}">
              <c16:uniqueId val="{00000001-6BF7-4BFB-AFC9-D544B570803B}"/>
            </c:ext>
          </c:extLst>
        </c:ser>
        <c:dLbls>
          <c:showLegendKey val="0"/>
          <c:showVal val="1"/>
          <c:showCatName val="0"/>
          <c:showSerName val="0"/>
          <c:showPercent val="0"/>
          <c:showBubbleSize val="0"/>
        </c:dLbls>
        <c:gapWidth val="219"/>
        <c:axId val="62349087"/>
        <c:axId val="62375967"/>
      </c:barChart>
      <c:lineChart>
        <c:grouping val="stacked"/>
        <c:varyColors val="0"/>
        <c:ser>
          <c:idx val="2"/>
          <c:order val="2"/>
          <c:tx>
            <c:strRef>
              <c:f>'tab 1 (2)'!$E$1</c:f>
              <c:strCache>
                <c:ptCount val="1"/>
                <c:pt idx="0">
                  <c:v>Pierderi</c:v>
                </c:pt>
              </c:strCache>
            </c:strRef>
          </c:tx>
          <c:spPr>
            <a:ln w="28575" cap="rnd">
              <a:solidFill>
                <a:schemeClr val="accent3"/>
              </a:solidFill>
              <a:round/>
            </a:ln>
            <a:effectLst/>
          </c:spPr>
          <c:marker>
            <c:symbol val="none"/>
          </c:marker>
          <c:dLbls>
            <c:dLbl>
              <c:idx val="0"/>
              <c:layout>
                <c:manualLayout>
                  <c:x val="1.1164274322169059E-2"/>
                  <c:y val="4.4290748185822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BF7-4BFB-AFC9-D544B570803B}"/>
                </c:ext>
              </c:extLst>
            </c:dLbl>
            <c:dLbl>
              <c:idx val="1"/>
              <c:layout>
                <c:manualLayout>
                  <c:x val="1.594896331738437E-3"/>
                  <c:y val="3.5432598548658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BF7-4BFB-AFC9-D544B570803B}"/>
                </c:ext>
              </c:extLst>
            </c:dLbl>
            <c:dLbl>
              <c:idx val="2"/>
              <c:layout>
                <c:manualLayout>
                  <c:x val="3.987240829345976E-3"/>
                  <c:y val="3.01177087663596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BF7-4BFB-AFC9-D544B570803B}"/>
                </c:ext>
              </c:extLst>
            </c:dLbl>
            <c:dLbl>
              <c:idx val="3"/>
              <c:layout>
                <c:manualLayout>
                  <c:x val="-7.9744816586933549E-4"/>
                  <c:y val="3.7204228476091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BF7-4BFB-AFC9-D544B570803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 1 (2)'!$A$2:$A$5</c:f>
              <c:numCache>
                <c:formatCode>General</c:formatCode>
                <c:ptCount val="4"/>
                <c:pt idx="0">
                  <c:v>2021</c:v>
                </c:pt>
                <c:pt idx="1">
                  <c:v>2022</c:v>
                </c:pt>
                <c:pt idx="2">
                  <c:v>2023</c:v>
                </c:pt>
                <c:pt idx="3">
                  <c:v>2024</c:v>
                </c:pt>
              </c:numCache>
            </c:numRef>
          </c:cat>
          <c:val>
            <c:numRef>
              <c:f>'tab 1 (2)'!$E$2:$E$5</c:f>
              <c:numCache>
                <c:formatCode>General</c:formatCode>
                <c:ptCount val="4"/>
                <c:pt idx="0">
                  <c:v>6.9</c:v>
                </c:pt>
                <c:pt idx="1">
                  <c:v>8.1999999999999993</c:v>
                </c:pt>
                <c:pt idx="2">
                  <c:v>8.6999999999999993</c:v>
                </c:pt>
                <c:pt idx="3">
                  <c:v>10.5</c:v>
                </c:pt>
              </c:numCache>
            </c:numRef>
          </c:val>
          <c:smooth val="0"/>
          <c:extLst>
            <c:ext xmlns:c16="http://schemas.microsoft.com/office/drawing/2014/chart" uri="{C3380CC4-5D6E-409C-BE32-E72D297353CC}">
              <c16:uniqueId val="{00000002-6BF7-4BFB-AFC9-D544B570803B}"/>
            </c:ext>
          </c:extLst>
        </c:ser>
        <c:ser>
          <c:idx val="3"/>
          <c:order val="3"/>
          <c:tx>
            <c:strRef>
              <c:f>'tab 1 (2)'!$F$1</c:f>
              <c:strCache>
                <c:ptCount val="1"/>
                <c:pt idx="0">
                  <c:v>Impozit</c:v>
                </c:pt>
              </c:strCache>
            </c:strRef>
          </c:tx>
          <c:spPr>
            <a:ln w="28575" cap="rnd">
              <a:solidFill>
                <a:schemeClr val="accent4"/>
              </a:solidFill>
              <a:round/>
            </a:ln>
            <a:effectLst/>
          </c:spPr>
          <c:marker>
            <c:symbol val="none"/>
          </c:marker>
          <c:dLbls>
            <c:dLbl>
              <c:idx val="0"/>
              <c:layout>
                <c:manualLayout>
                  <c:x val="9.5693779904306216E-3"/>
                  <c:y val="-6.9093567169883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BF7-4BFB-AFC9-D544B570803B}"/>
                </c:ext>
              </c:extLst>
            </c:dLbl>
            <c:dLbl>
              <c:idx val="1"/>
              <c:layout>
                <c:manualLayout>
                  <c:x val="1.594896331738437E-3"/>
                  <c:y val="-5.6692157677853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BF7-4BFB-AFC9-D544B570803B}"/>
                </c:ext>
              </c:extLst>
            </c:dLbl>
            <c:dLbl>
              <c:idx val="2"/>
              <c:layout>
                <c:manualLayout>
                  <c:x val="3.987240829345976E-3"/>
                  <c:y val="-5.6692157677853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BF7-4BFB-AFC9-D544B570803B}"/>
                </c:ext>
              </c:extLst>
            </c:dLbl>
            <c:dLbl>
              <c:idx val="3"/>
              <c:layout>
                <c:manualLayout>
                  <c:x val="-7.1770334928230838E-3"/>
                  <c:y val="-4.783400804068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BF7-4BFB-AFC9-D544B570803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 1 (2)'!$A$2:$A$5</c:f>
              <c:numCache>
                <c:formatCode>General</c:formatCode>
                <c:ptCount val="4"/>
                <c:pt idx="0">
                  <c:v>2021</c:v>
                </c:pt>
                <c:pt idx="1">
                  <c:v>2022</c:v>
                </c:pt>
                <c:pt idx="2">
                  <c:v>2023</c:v>
                </c:pt>
                <c:pt idx="3">
                  <c:v>2024</c:v>
                </c:pt>
              </c:numCache>
            </c:numRef>
          </c:cat>
          <c:val>
            <c:numRef>
              <c:f>'tab 1 (2)'!$F$2:$F$5</c:f>
              <c:numCache>
                <c:formatCode>General</c:formatCode>
                <c:ptCount val="4"/>
                <c:pt idx="0">
                  <c:v>5.6</c:v>
                </c:pt>
                <c:pt idx="1">
                  <c:v>6.7</c:v>
                </c:pt>
                <c:pt idx="2">
                  <c:v>7.3</c:v>
                </c:pt>
                <c:pt idx="3">
                  <c:v>7.6</c:v>
                </c:pt>
              </c:numCache>
            </c:numRef>
          </c:val>
          <c:smooth val="0"/>
          <c:extLst>
            <c:ext xmlns:c16="http://schemas.microsoft.com/office/drawing/2014/chart" uri="{C3380CC4-5D6E-409C-BE32-E72D297353CC}">
              <c16:uniqueId val="{00000003-6BF7-4BFB-AFC9-D544B570803B}"/>
            </c:ext>
          </c:extLst>
        </c:ser>
        <c:ser>
          <c:idx val="4"/>
          <c:order val="4"/>
          <c:tx>
            <c:v>Profit</c:v>
          </c:tx>
          <c:spPr>
            <a:ln w="28575" cap="rnd">
              <a:solidFill>
                <a:schemeClr val="accent5"/>
              </a:solidFill>
              <a:round/>
            </a:ln>
            <a:effectLst/>
          </c:spPr>
          <c:marker>
            <c:symbol val="none"/>
          </c:marker>
          <c:dLbls>
            <c:dLbl>
              <c:idx val="0"/>
              <c:layout>
                <c:manualLayout>
                  <c:x val="-1.5948963317384369E-2"/>
                  <c:y val="-3.7204228476091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BF7-4BFB-AFC9-D544B570803B}"/>
                </c:ext>
              </c:extLst>
            </c:dLbl>
            <c:dLbl>
              <c:idx val="1"/>
              <c:layout>
                <c:manualLayout>
                  <c:x val="1.2759170653907496E-2"/>
                  <c:y val="-5.3148897822987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F7-4BFB-AFC9-D544B570803B}"/>
                </c:ext>
              </c:extLst>
            </c:dLbl>
            <c:dLbl>
              <c:idx val="2"/>
              <c:layout>
                <c:manualLayout>
                  <c:x val="5.5821371610845294E-3"/>
                  <c:y val="-7.0865197097316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BF7-4BFB-AFC9-D544B570803B}"/>
                </c:ext>
              </c:extLst>
            </c:dLbl>
            <c:dLbl>
              <c:idx val="3"/>
              <c:layout>
                <c:manualLayout>
                  <c:x val="-3.2695374800638076E-2"/>
                  <c:y val="-5.1377267895554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BF7-4BFB-AFC9-D544B570803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 1 (2)'!$D$2:$D$5</c:f>
              <c:numCache>
                <c:formatCode>General</c:formatCode>
                <c:ptCount val="4"/>
                <c:pt idx="0">
                  <c:v>47.3</c:v>
                </c:pt>
                <c:pt idx="1">
                  <c:v>55.4</c:v>
                </c:pt>
                <c:pt idx="2">
                  <c:v>58</c:v>
                </c:pt>
                <c:pt idx="3">
                  <c:v>61.2</c:v>
                </c:pt>
              </c:numCache>
            </c:numRef>
          </c:val>
          <c:smooth val="0"/>
          <c:extLst>
            <c:ext xmlns:c16="http://schemas.microsoft.com/office/drawing/2014/chart" uri="{C3380CC4-5D6E-409C-BE32-E72D297353CC}">
              <c16:uniqueId val="{00000004-6BF7-4BFB-AFC9-D544B570803B}"/>
            </c:ext>
          </c:extLst>
        </c:ser>
        <c:dLbls>
          <c:showLegendKey val="0"/>
          <c:showVal val="1"/>
          <c:showCatName val="0"/>
          <c:showSerName val="0"/>
          <c:showPercent val="0"/>
          <c:showBubbleSize val="0"/>
        </c:dLbls>
        <c:marker val="1"/>
        <c:smooth val="0"/>
        <c:axId val="62322207"/>
        <c:axId val="62319807"/>
      </c:lineChart>
      <c:catAx>
        <c:axId val="6234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o-MD"/>
          </a:p>
        </c:txPr>
        <c:crossAx val="62375967"/>
        <c:crosses val="autoZero"/>
        <c:auto val="1"/>
        <c:lblAlgn val="ctr"/>
        <c:lblOffset val="100"/>
        <c:noMultiLvlLbl val="0"/>
      </c:catAx>
      <c:valAx>
        <c:axId val="6237596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noFill/>
                <a:latin typeface="+mn-lt"/>
                <a:ea typeface="+mn-ea"/>
                <a:cs typeface="+mn-cs"/>
              </a:defRPr>
            </a:pPr>
            <a:endParaRPr lang="ro-MD"/>
          </a:p>
        </c:txPr>
        <c:crossAx val="62349087"/>
        <c:crosses val="autoZero"/>
        <c:crossBetween val="between"/>
      </c:valAx>
      <c:valAx>
        <c:axId val="6231980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ro-MD"/>
          </a:p>
        </c:txPr>
        <c:crossAx val="62322207"/>
        <c:crosses val="max"/>
        <c:crossBetween val="between"/>
      </c:valAx>
      <c:catAx>
        <c:axId val="62322207"/>
        <c:scaling>
          <c:orientation val="minMax"/>
        </c:scaling>
        <c:delete val="1"/>
        <c:axPos val="b"/>
        <c:numFmt formatCode="General" sourceLinked="1"/>
        <c:majorTickMark val="out"/>
        <c:minorTickMark val="none"/>
        <c:tickLblPos val="nextTo"/>
        <c:crossAx val="62319807"/>
        <c:crosses val="autoZero"/>
        <c:auto val="1"/>
        <c:lblAlgn val="ctr"/>
        <c:lblOffset val="100"/>
        <c:noMultiLvlLbl val="0"/>
      </c:catAx>
      <c:spPr>
        <a:noFill/>
        <a:ln>
          <a:noFill/>
        </a:ln>
        <a:effectLst/>
      </c:spPr>
    </c:plotArea>
    <c:legend>
      <c:legendPos val="b"/>
      <c:layout>
        <c:manualLayout>
          <c:xMode val="edge"/>
          <c:yMode val="edge"/>
          <c:x val="0.21984773135415486"/>
          <c:y val="0.94735580745870152"/>
          <c:w val="0.58525710645064821"/>
          <c:h val="5.264424883799650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chart>
  <c:spPr>
    <a:noFill/>
    <a:ln>
      <a:noFill/>
    </a:ln>
    <a:effectLst/>
  </c:spPr>
  <c:txPr>
    <a:bodyPr/>
    <a:lstStyle/>
    <a:p>
      <a:pPr>
        <a:defRPr sz="1800"/>
      </a:pPr>
      <a:endParaRPr lang="ro-MD"/>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22785769097313E-2"/>
          <c:y val="0.11138888888888886"/>
          <c:w val="0.44885164494103041"/>
          <c:h val="0.8088366890380313"/>
        </c:manualLayout>
      </c:layout>
      <c:pieChart>
        <c:varyColors val="1"/>
        <c:ser>
          <c:idx val="0"/>
          <c:order val="0"/>
          <c:tx>
            <c:strRef>
              <c:f>Лист1!$B$1</c:f>
              <c:strCache>
                <c:ptCount val="1"/>
                <c:pt idx="0">
                  <c:v>Impozit pe venit după ramuri de activitate pentru perioada fiscală 2024</c:v>
                </c:pt>
              </c:strCache>
            </c:strRef>
          </c:tx>
          <c:spPr>
            <a:ln w="3175">
              <a:solidFill>
                <a:schemeClr val="bg2"/>
              </a:solidFill>
            </a:ln>
          </c:spPr>
          <c:explosion val="5"/>
          <c:dPt>
            <c:idx val="0"/>
            <c:bubble3D val="0"/>
            <c:spPr>
              <a:solidFill>
                <a:schemeClr val="tx2"/>
              </a:solidFill>
              <a:ln w="3175">
                <a:solidFill>
                  <a:schemeClr val="bg2"/>
                </a:solidFill>
              </a:ln>
              <a:effectLst/>
            </c:spPr>
            <c:extLst>
              <c:ext xmlns:c16="http://schemas.microsoft.com/office/drawing/2014/chart" uri="{C3380CC4-5D6E-409C-BE32-E72D297353CC}">
                <c16:uniqueId val="{00000001-36B1-4F21-B05C-AEA6EA673441}"/>
              </c:ext>
            </c:extLst>
          </c:dPt>
          <c:dPt>
            <c:idx val="1"/>
            <c:bubble3D val="0"/>
            <c:spPr>
              <a:solidFill>
                <a:schemeClr val="accent2"/>
              </a:solidFill>
              <a:ln w="3175">
                <a:solidFill>
                  <a:schemeClr val="bg2"/>
                </a:solidFill>
              </a:ln>
              <a:effectLst/>
            </c:spPr>
            <c:extLst>
              <c:ext xmlns:c16="http://schemas.microsoft.com/office/drawing/2014/chart" uri="{C3380CC4-5D6E-409C-BE32-E72D297353CC}">
                <c16:uniqueId val="{00000003-36B1-4F21-B05C-AEA6EA673441}"/>
              </c:ext>
            </c:extLst>
          </c:dPt>
          <c:dPt>
            <c:idx val="2"/>
            <c:bubble3D val="0"/>
            <c:spPr>
              <a:solidFill>
                <a:schemeClr val="accent3">
                  <a:lumMod val="60000"/>
                  <a:lumOff val="40000"/>
                </a:schemeClr>
              </a:solidFill>
              <a:ln w="3175">
                <a:solidFill>
                  <a:schemeClr val="bg2"/>
                </a:solidFill>
              </a:ln>
              <a:effectLst/>
            </c:spPr>
            <c:extLst>
              <c:ext xmlns:c16="http://schemas.microsoft.com/office/drawing/2014/chart" uri="{C3380CC4-5D6E-409C-BE32-E72D297353CC}">
                <c16:uniqueId val="{00000005-36B1-4F21-B05C-AEA6EA673441}"/>
              </c:ext>
            </c:extLst>
          </c:dPt>
          <c:dPt>
            <c:idx val="3"/>
            <c:bubble3D val="0"/>
            <c:spPr>
              <a:solidFill>
                <a:schemeClr val="accent4">
                  <a:lumMod val="75000"/>
                </a:schemeClr>
              </a:solidFill>
              <a:ln w="3175">
                <a:solidFill>
                  <a:schemeClr val="bg2"/>
                </a:solidFill>
              </a:ln>
              <a:effectLst/>
            </c:spPr>
            <c:extLst>
              <c:ext xmlns:c16="http://schemas.microsoft.com/office/drawing/2014/chart" uri="{C3380CC4-5D6E-409C-BE32-E72D297353CC}">
                <c16:uniqueId val="{00000007-36B1-4F21-B05C-AEA6EA673441}"/>
              </c:ext>
            </c:extLst>
          </c:dPt>
          <c:dPt>
            <c:idx val="4"/>
            <c:bubble3D val="0"/>
            <c:spPr>
              <a:solidFill>
                <a:schemeClr val="accent1">
                  <a:lumMod val="20000"/>
                  <a:lumOff val="80000"/>
                </a:schemeClr>
              </a:solidFill>
              <a:ln w="3175">
                <a:solidFill>
                  <a:schemeClr val="bg2"/>
                </a:solidFill>
              </a:ln>
              <a:effectLst/>
            </c:spPr>
            <c:extLst>
              <c:ext xmlns:c16="http://schemas.microsoft.com/office/drawing/2014/chart" uri="{C3380CC4-5D6E-409C-BE32-E72D297353CC}">
                <c16:uniqueId val="{00000009-36B1-4F21-B05C-AEA6EA673441}"/>
              </c:ext>
            </c:extLst>
          </c:dPt>
          <c:dPt>
            <c:idx val="5"/>
            <c:bubble3D val="0"/>
            <c:spPr>
              <a:solidFill>
                <a:srgbClr val="FFDB69"/>
              </a:solidFill>
              <a:ln w="3175">
                <a:solidFill>
                  <a:schemeClr val="bg2"/>
                </a:solidFill>
              </a:ln>
              <a:effectLst/>
            </c:spPr>
            <c:extLst>
              <c:ext xmlns:c16="http://schemas.microsoft.com/office/drawing/2014/chart" uri="{C3380CC4-5D6E-409C-BE32-E72D297353CC}">
                <c16:uniqueId val="{0000000B-36B1-4F21-B05C-AEA6EA673441}"/>
              </c:ext>
            </c:extLst>
          </c:dPt>
          <c:dPt>
            <c:idx val="6"/>
            <c:bubble3D val="0"/>
            <c:spPr>
              <a:solidFill>
                <a:schemeClr val="tx2">
                  <a:lumMod val="60000"/>
                  <a:lumOff val="40000"/>
                </a:schemeClr>
              </a:solidFill>
              <a:ln w="3175">
                <a:solidFill>
                  <a:schemeClr val="bg2"/>
                </a:solidFill>
              </a:ln>
              <a:effectLst/>
            </c:spPr>
            <c:extLst>
              <c:ext xmlns:c16="http://schemas.microsoft.com/office/drawing/2014/chart" uri="{C3380CC4-5D6E-409C-BE32-E72D297353CC}">
                <c16:uniqueId val="{0000000D-36B1-4F21-B05C-AEA6EA673441}"/>
              </c:ext>
            </c:extLst>
          </c:dPt>
          <c:dPt>
            <c:idx val="7"/>
            <c:bubble3D val="0"/>
            <c:spPr>
              <a:solidFill>
                <a:schemeClr val="accent1">
                  <a:lumMod val="40000"/>
                  <a:lumOff val="60000"/>
                </a:schemeClr>
              </a:solidFill>
              <a:ln w="3175">
                <a:solidFill>
                  <a:schemeClr val="bg2"/>
                </a:solidFill>
              </a:ln>
              <a:effectLst/>
            </c:spPr>
            <c:extLst>
              <c:ext xmlns:c16="http://schemas.microsoft.com/office/drawing/2014/chart" uri="{C3380CC4-5D6E-409C-BE32-E72D297353CC}">
                <c16:uniqueId val="{0000000F-36B1-4F21-B05C-AEA6EA673441}"/>
              </c:ext>
            </c:extLst>
          </c:dPt>
          <c:dPt>
            <c:idx val="8"/>
            <c:bubble3D val="0"/>
            <c:spPr>
              <a:solidFill>
                <a:schemeClr val="accent3">
                  <a:lumMod val="60000"/>
                </a:schemeClr>
              </a:solidFill>
              <a:ln w="3175">
                <a:solidFill>
                  <a:schemeClr val="bg2"/>
                </a:solidFill>
              </a:ln>
              <a:effectLst/>
            </c:spPr>
            <c:extLst>
              <c:ext xmlns:c16="http://schemas.microsoft.com/office/drawing/2014/chart" uri="{C3380CC4-5D6E-409C-BE32-E72D297353CC}">
                <c16:uniqueId val="{00000011-36B1-4F21-B05C-AEA6EA673441}"/>
              </c:ext>
            </c:extLst>
          </c:dPt>
          <c:dPt>
            <c:idx val="9"/>
            <c:bubble3D val="0"/>
            <c:spPr>
              <a:solidFill>
                <a:schemeClr val="accent4">
                  <a:lumMod val="40000"/>
                  <a:lumOff val="60000"/>
                </a:schemeClr>
              </a:solidFill>
              <a:ln w="3175">
                <a:solidFill>
                  <a:schemeClr val="bg2"/>
                </a:solidFill>
              </a:ln>
              <a:effectLst/>
            </c:spPr>
            <c:extLst>
              <c:ext xmlns:c16="http://schemas.microsoft.com/office/drawing/2014/chart" uri="{C3380CC4-5D6E-409C-BE32-E72D297353CC}">
                <c16:uniqueId val="{00000013-36B1-4F21-B05C-AEA6EA673441}"/>
              </c:ext>
            </c:extLst>
          </c:dPt>
          <c:dPt>
            <c:idx val="10"/>
            <c:bubble3D val="0"/>
            <c:spPr>
              <a:solidFill>
                <a:schemeClr val="accent5">
                  <a:lumMod val="60000"/>
                </a:schemeClr>
              </a:solidFill>
              <a:ln w="3175">
                <a:solidFill>
                  <a:schemeClr val="bg2"/>
                </a:solidFill>
              </a:ln>
              <a:effectLst/>
            </c:spPr>
            <c:extLst>
              <c:ext xmlns:c16="http://schemas.microsoft.com/office/drawing/2014/chart" uri="{C3380CC4-5D6E-409C-BE32-E72D297353CC}">
                <c16:uniqueId val="{00000015-36B1-4F21-B05C-AEA6EA673441}"/>
              </c:ext>
            </c:extLst>
          </c:dPt>
          <c:dPt>
            <c:idx val="11"/>
            <c:bubble3D val="0"/>
            <c:spPr>
              <a:solidFill>
                <a:schemeClr val="accent2">
                  <a:lumMod val="60000"/>
                  <a:lumOff val="40000"/>
                </a:schemeClr>
              </a:solidFill>
              <a:ln w="3175">
                <a:solidFill>
                  <a:schemeClr val="bg2"/>
                </a:solidFill>
              </a:ln>
              <a:effectLst/>
            </c:spPr>
            <c:extLst>
              <c:ext xmlns:c16="http://schemas.microsoft.com/office/drawing/2014/chart" uri="{C3380CC4-5D6E-409C-BE32-E72D297353CC}">
                <c16:uniqueId val="{00000017-36B1-4F21-B05C-AEA6EA673441}"/>
              </c:ext>
            </c:extLst>
          </c:dPt>
          <c:dPt>
            <c:idx val="12"/>
            <c:bubble3D val="0"/>
            <c:spPr>
              <a:solidFill>
                <a:schemeClr val="accent1">
                  <a:lumMod val="60000"/>
                  <a:lumOff val="40000"/>
                </a:schemeClr>
              </a:solidFill>
              <a:ln w="3175">
                <a:solidFill>
                  <a:schemeClr val="bg2"/>
                </a:solidFill>
              </a:ln>
              <a:effectLst/>
            </c:spPr>
            <c:extLst>
              <c:ext xmlns:c16="http://schemas.microsoft.com/office/drawing/2014/chart" uri="{C3380CC4-5D6E-409C-BE32-E72D297353CC}">
                <c16:uniqueId val="{00000019-36B1-4F21-B05C-AEA6EA673441}"/>
              </c:ext>
            </c:extLst>
          </c:dPt>
          <c:dPt>
            <c:idx val="13"/>
            <c:bubble3D val="0"/>
            <c:spPr>
              <a:solidFill>
                <a:schemeClr val="accent2">
                  <a:lumMod val="80000"/>
                  <a:lumOff val="20000"/>
                </a:schemeClr>
              </a:solidFill>
              <a:ln w="3175">
                <a:solidFill>
                  <a:schemeClr val="bg2"/>
                </a:solidFill>
              </a:ln>
              <a:effectLst/>
            </c:spPr>
            <c:extLst>
              <c:ext xmlns:c16="http://schemas.microsoft.com/office/drawing/2014/chart" uri="{C3380CC4-5D6E-409C-BE32-E72D297353CC}">
                <c16:uniqueId val="{0000001B-36B1-4F21-B05C-AEA6EA673441}"/>
              </c:ext>
            </c:extLst>
          </c:dPt>
          <c:dLbls>
            <c:dLbl>
              <c:idx val="0"/>
              <c:layout>
                <c:manualLayout>
                  <c:x val="-5.4976428237729205E-2"/>
                  <c:y val="3.2523254588276408E-2"/>
                </c:manualLayout>
              </c:layout>
              <c:spPr>
                <a:noFill/>
                <a:ln w="12700">
                  <a:solidFill>
                    <a:srgbClr val="FFDB69"/>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B1-4F21-B05C-AEA6EA673441}"/>
                </c:ext>
              </c:extLst>
            </c:dLbl>
            <c:dLbl>
              <c:idx val="1"/>
              <c:layout>
                <c:manualLayout>
                  <c:x val="-4.0498293688651626E-2"/>
                  <c:y val="-0.1107489125791358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6B1-4F21-B05C-AEA6EA673441}"/>
                </c:ext>
              </c:extLst>
            </c:dLbl>
            <c:dLbl>
              <c:idx val="2"/>
              <c:layout>
                <c:manualLayout>
                  <c:x val="2.9187494135371431E-2"/>
                  <c:y val="-9.665039237772339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B1-4F21-B05C-AEA6EA673441}"/>
                </c:ext>
              </c:extLst>
            </c:dLbl>
            <c:dLbl>
              <c:idx val="3"/>
              <c:layout>
                <c:manualLayout>
                  <c:x val="3.603115788488577E-2"/>
                  <c:y val="-8.3774037858240447E-2"/>
                </c:manualLayout>
              </c:layout>
              <c:spPr>
                <a:noFill/>
                <a:ln w="12700">
                  <a:solidFill>
                    <a:srgbClr val="FFDB69"/>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6B1-4F21-B05C-AEA6EA673441}"/>
                </c:ext>
              </c:extLst>
            </c:dLbl>
            <c:dLbl>
              <c:idx val="4"/>
              <c:layout>
                <c:manualLayout>
                  <c:x val="4.9038437366762486E-2"/>
                  <c:y val="-5.49746647184006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6B1-4F21-B05C-AEA6EA673441}"/>
                </c:ext>
              </c:extLst>
            </c:dLbl>
            <c:dLbl>
              <c:idx val="5"/>
              <c:layout>
                <c:manualLayout>
                  <c:x val="4.258379916425465E-2"/>
                  <c:y val="-2.2941687272370052E-2"/>
                </c:manualLayout>
              </c:layout>
              <c:spPr>
                <a:noFill/>
                <a:ln w="12700">
                  <a:solidFill>
                    <a:schemeClr val="tx2">
                      <a:lumMod val="60000"/>
                      <a:lumOff val="40000"/>
                    </a:schemeClr>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6B1-4F21-B05C-AEA6EA673441}"/>
                </c:ext>
              </c:extLst>
            </c:dLbl>
            <c:dLbl>
              <c:idx val="6"/>
              <c:layout>
                <c:manualLayout>
                  <c:x val="5.1249137884044491E-2"/>
                  <c:y val="1.991306602150138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6B1-4F21-B05C-AEA6EA673441}"/>
                </c:ext>
              </c:extLst>
            </c:dLbl>
            <c:dLbl>
              <c:idx val="7"/>
              <c:layout>
                <c:manualLayout>
                  <c:x val="4.7713684664304305E-2"/>
                  <c:y val="4.860472470341556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6B1-4F21-B05C-AEA6EA673441}"/>
                </c:ext>
              </c:extLst>
            </c:dLbl>
            <c:dLbl>
              <c:idx val="8"/>
              <c:layout>
                <c:manualLayout>
                  <c:x val="3.800453539572457E-2"/>
                  <c:y val="7.829905033561729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6B1-4F21-B05C-AEA6EA673441}"/>
                </c:ext>
              </c:extLst>
            </c:dLbl>
            <c:dLbl>
              <c:idx val="9"/>
              <c:layout>
                <c:manualLayout>
                  <c:x val="3.2530176858530317E-2"/>
                  <c:y val="7.983988259395406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36B1-4F21-B05C-AEA6EA673441}"/>
                </c:ext>
              </c:extLst>
            </c:dLbl>
            <c:dLbl>
              <c:idx val="10"/>
              <c:layout>
                <c:manualLayout>
                  <c:x val="3.1216997852768141E-2"/>
                  <c:y val="9.9693936286491161E-2"/>
                </c:manualLayout>
              </c:layout>
              <c:spPr>
                <a:noFill/>
                <a:ln w="12700">
                  <a:solidFill>
                    <a:srgbClr val="FFDB69"/>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36B1-4F21-B05C-AEA6EA673441}"/>
                </c:ext>
              </c:extLst>
            </c:dLbl>
            <c:dLbl>
              <c:idx val="11"/>
              <c:layout>
                <c:manualLayout>
                  <c:x val="1.9099212963735002E-2"/>
                  <c:y val="0.1069285764964610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7-36B1-4F21-B05C-AEA6EA673441}"/>
                </c:ext>
              </c:extLst>
            </c:dLbl>
            <c:dLbl>
              <c:idx val="12"/>
              <c:layout>
                <c:manualLayout>
                  <c:x val="8.0821737443347707E-3"/>
                  <c:y val="0.1111340528134568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36B1-4F21-B05C-AEA6EA673441}"/>
                </c:ext>
              </c:extLst>
            </c:dLbl>
            <c:spPr>
              <a:noFill/>
              <a:ln w="12700">
                <a:solidFill>
                  <a:srgbClr val="FFDB69"/>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Лист1!$A$2:$A$14</c:f>
              <c:strCache>
                <c:ptCount val="13"/>
                <c:pt idx="0">
                  <c:v>Domeniul comerțului</c:v>
                </c:pt>
                <c:pt idx="1">
                  <c:v>Activităţi financiare şi asigurări</c:v>
                </c:pt>
                <c:pt idx="2">
                  <c:v>Industria prelucrătoare</c:v>
                </c:pt>
                <c:pt idx="3">
                  <c:v>Construcţii</c:v>
                </c:pt>
                <c:pt idx="4">
                  <c:v>Producţia şi furnizarea de energie electrică şi termică</c:v>
                </c:pt>
                <c:pt idx="5">
                  <c:v>Transport și depozitare</c:v>
                </c:pt>
                <c:pt idx="6">
                  <c:v>Tranzacții imobiliare</c:v>
                </c:pt>
                <c:pt idx="7">
                  <c:v>Agricultura și silvicultura</c:v>
                </c:pt>
                <c:pt idx="8">
                  <c:v>Informații și comunicații</c:v>
                </c:pt>
                <c:pt idx="9">
                  <c:v>Activităţi de cazare şi alimentaţie publică</c:v>
                </c:pt>
                <c:pt idx="10">
                  <c:v>Activităţi profesionale, ştiinţifice şi tehnice</c:v>
                </c:pt>
                <c:pt idx="11">
                  <c:v>Sănătate şi asistenţă socială</c:v>
                </c:pt>
                <c:pt idx="12">
                  <c:v>Alte domenii</c:v>
                </c:pt>
              </c:strCache>
            </c:strRef>
          </c:cat>
          <c:val>
            <c:numRef>
              <c:f>Лист1!$B$2:$B$14</c:f>
              <c:numCache>
                <c:formatCode>General</c:formatCode>
                <c:ptCount val="13"/>
                <c:pt idx="0" formatCode="#,##0.00">
                  <c:v>2506</c:v>
                </c:pt>
                <c:pt idx="1">
                  <c:v>827.4</c:v>
                </c:pt>
                <c:pt idx="2">
                  <c:v>854.4</c:v>
                </c:pt>
                <c:pt idx="3">
                  <c:v>448.6</c:v>
                </c:pt>
                <c:pt idx="4">
                  <c:v>219</c:v>
                </c:pt>
                <c:pt idx="5">
                  <c:v>402.2</c:v>
                </c:pt>
                <c:pt idx="6">
                  <c:v>394.5</c:v>
                </c:pt>
                <c:pt idx="7">
                  <c:v>309</c:v>
                </c:pt>
                <c:pt idx="8">
                  <c:v>230</c:v>
                </c:pt>
                <c:pt idx="9">
                  <c:v>244.5</c:v>
                </c:pt>
                <c:pt idx="10">
                  <c:v>177.1</c:v>
                </c:pt>
                <c:pt idx="11">
                  <c:v>224.1</c:v>
                </c:pt>
                <c:pt idx="12">
                  <c:v>202.3</c:v>
                </c:pt>
              </c:numCache>
            </c:numRef>
          </c:val>
          <c:extLst>
            <c:ext xmlns:c16="http://schemas.microsoft.com/office/drawing/2014/chart" uri="{C3380CC4-5D6E-409C-BE32-E72D297353CC}">
              <c16:uniqueId val="{0000001C-36B1-4F21-B05C-AEA6EA673441}"/>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1"/>
        <c:txPr>
          <a:bodyPr rot="0" spcFirstLastPara="1" vertOverflow="ellipsis" vert="horz" wrap="square" anchor="ctr" anchorCtr="1"/>
          <a:lstStyle/>
          <a:p>
            <a:pPr>
              <a:defRPr sz="1800" b="1" i="1" u="none" strike="noStrike" kern="1200" baseline="0">
                <a:solidFill>
                  <a:schemeClr val="tx2"/>
                </a:solidFill>
                <a:latin typeface="+mn-lt"/>
                <a:ea typeface="+mn-ea"/>
                <a:cs typeface="+mn-cs"/>
              </a:defRPr>
            </a:pPr>
            <a:endParaRPr lang="en-US"/>
          </a:p>
        </c:txPr>
      </c:legendEntry>
      <c:legendEntry>
        <c:idx val="2"/>
        <c:txPr>
          <a:bodyPr rot="0" spcFirstLastPara="1" vertOverflow="ellipsis" vert="horz" wrap="square" anchor="ctr" anchorCtr="1"/>
          <a:lstStyle/>
          <a:p>
            <a:pPr>
              <a:defRPr sz="1800" b="1" i="1" u="none" strike="noStrike" kern="1200" baseline="0">
                <a:solidFill>
                  <a:schemeClr val="tx2"/>
                </a:solidFill>
                <a:latin typeface="+mn-lt"/>
                <a:ea typeface="+mn-ea"/>
                <a:cs typeface="+mn-cs"/>
              </a:defRPr>
            </a:pPr>
            <a:endParaRPr lang="en-US"/>
          </a:p>
        </c:txPr>
      </c:legendEntry>
      <c:legendEntry>
        <c:idx val="3"/>
        <c:txPr>
          <a:bodyPr rot="0" spcFirstLastPara="1" vertOverflow="ellipsis" vert="horz" wrap="square" anchor="ctr" anchorCtr="1"/>
          <a:lstStyle/>
          <a:p>
            <a:pPr>
              <a:defRPr sz="1800" b="1" i="1" u="none" strike="noStrike" kern="1200" baseline="0">
                <a:solidFill>
                  <a:schemeClr val="tx2"/>
                </a:solidFill>
                <a:latin typeface="+mn-lt"/>
                <a:ea typeface="+mn-ea"/>
                <a:cs typeface="+mn-cs"/>
              </a:defRPr>
            </a:pPr>
            <a:endParaRPr lang="en-US"/>
          </a:p>
        </c:txPr>
      </c:legendEntry>
      <c:layout>
        <c:manualLayout>
          <c:xMode val="edge"/>
          <c:yMode val="edge"/>
          <c:x val="0.58904155106451883"/>
          <c:y val="7.5006026718883304E-2"/>
          <c:w val="0.40621696674068025"/>
          <c:h val="0.82759025800054564"/>
        </c:manualLayout>
      </c:layout>
      <c:overlay val="0"/>
      <c:spPr>
        <a:noFill/>
        <a:ln>
          <a:noFill/>
        </a:ln>
        <a:effectLst/>
      </c:spPr>
      <c:txPr>
        <a:bodyPr rot="0" spcFirstLastPara="1" vertOverflow="ellipsis" vert="horz" wrap="square" anchor="ctr" anchorCtr="1"/>
        <a:lstStyle/>
        <a:p>
          <a:pPr>
            <a:defRPr sz="1800" b="1" i="1"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Foaie1!$B$1</c:f>
              <c:strCache>
                <c:ptCount val="1"/>
                <c:pt idx="0">
                  <c:v>Serie 1</c:v>
                </c:pt>
              </c:strCache>
            </c:strRef>
          </c:tx>
          <c:spPr>
            <a:solidFill>
              <a:schemeClr val="accent1"/>
            </a:solidFill>
            <a:ln>
              <a:noFill/>
            </a:ln>
            <a:effectLst/>
          </c:spPr>
          <c:invertIfNegative val="0"/>
          <c:dPt>
            <c:idx val="0"/>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9-4D29-43D0-B65E-9FB8B9772598}"/>
              </c:ext>
            </c:extLst>
          </c:dPt>
          <c:dPt>
            <c:idx val="1"/>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8-4D29-43D0-B65E-9FB8B9772598}"/>
              </c:ext>
            </c:extLst>
          </c:dPt>
          <c:dPt>
            <c:idx val="2"/>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7-4D29-43D0-B65E-9FB8B9772598}"/>
              </c:ext>
            </c:extLst>
          </c:dPt>
          <c:dPt>
            <c:idx val="3"/>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6-4D29-43D0-B65E-9FB8B9772598}"/>
              </c:ext>
            </c:extLst>
          </c:dPt>
          <c:dPt>
            <c:idx val="4"/>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5-4D29-43D0-B65E-9FB8B9772598}"/>
              </c:ext>
            </c:extLst>
          </c:dPt>
          <c:dPt>
            <c:idx val="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4-4D29-43D0-B65E-9FB8B9772598}"/>
              </c:ext>
            </c:extLst>
          </c:dPt>
          <c:dPt>
            <c:idx val="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4D29-43D0-B65E-9FB8B9772598}"/>
              </c:ext>
            </c:extLst>
          </c:dPt>
          <c:dPt>
            <c:idx val="10"/>
            <c:invertIfNegative val="0"/>
            <c:bubble3D val="0"/>
            <c:spPr>
              <a:solidFill>
                <a:schemeClr val="tx2"/>
              </a:solidFill>
              <a:ln>
                <a:noFill/>
              </a:ln>
              <a:effectLst/>
            </c:spPr>
            <c:extLst>
              <c:ext xmlns:c16="http://schemas.microsoft.com/office/drawing/2014/chart" uri="{C3380CC4-5D6E-409C-BE32-E72D297353CC}">
                <c16:uniqueId val="{00000002-4D29-43D0-B65E-9FB8B9772598}"/>
              </c:ext>
            </c:extLst>
          </c:dPt>
          <c:dPt>
            <c:idx val="11"/>
            <c:invertIfNegative val="0"/>
            <c:bubble3D val="0"/>
            <c:spPr>
              <a:solidFill>
                <a:schemeClr val="tx2"/>
              </a:solidFill>
              <a:ln>
                <a:noFill/>
              </a:ln>
              <a:effectLst/>
            </c:spPr>
            <c:extLst>
              <c:ext xmlns:c16="http://schemas.microsoft.com/office/drawing/2014/chart" uri="{C3380CC4-5D6E-409C-BE32-E72D297353CC}">
                <c16:uniqueId val="{00000001-4D29-43D0-B65E-9FB8B9772598}"/>
              </c:ext>
            </c:extLst>
          </c:dPt>
          <c:dPt>
            <c:idx val="12"/>
            <c:invertIfNegative val="0"/>
            <c:bubble3D val="0"/>
            <c:spPr>
              <a:solidFill>
                <a:schemeClr val="tx2"/>
              </a:solidFill>
              <a:ln>
                <a:noFill/>
              </a:ln>
              <a:effectLst/>
            </c:spPr>
            <c:extLst>
              <c:ext xmlns:c16="http://schemas.microsoft.com/office/drawing/2014/chart" uri="{C3380CC4-5D6E-409C-BE32-E72D297353CC}">
                <c16:uniqueId val="{00000000-4D29-43D0-B65E-9FB8B9772598}"/>
              </c:ext>
            </c:extLst>
          </c:dPt>
          <c:dLbls>
            <c:spPr>
              <a:noFill/>
              <a:ln w="28575">
                <a:solidFill>
                  <a:srgbClr val="FFDB69"/>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Foaie1!$A$2:$A$14</c:f>
              <c:strCache>
                <c:ptCount val="13"/>
                <c:pt idx="0">
                  <c:v>Activităţi profesionale, ştiinţifice şi tehnice</c:v>
                </c:pt>
                <c:pt idx="1">
                  <c:v>Alte domenii</c:v>
                </c:pt>
                <c:pt idx="2">
                  <c:v>Producţia şi furnizarea de energie electrică şi termică</c:v>
                </c:pt>
                <c:pt idx="3">
                  <c:v>Sănătate şi asistenţă socială</c:v>
                </c:pt>
                <c:pt idx="4">
                  <c:v>Informații și comunicații</c:v>
                </c:pt>
                <c:pt idx="5">
                  <c:v>Activităţi de cazare şi alimentaţie publică</c:v>
                </c:pt>
                <c:pt idx="6">
                  <c:v>Agricultura și silvicultura</c:v>
                </c:pt>
                <c:pt idx="7">
                  <c:v>Tranzacții imobiliare</c:v>
                </c:pt>
                <c:pt idx="8">
                  <c:v>Transport și depozitare</c:v>
                </c:pt>
                <c:pt idx="9">
                  <c:v>Construcţii</c:v>
                </c:pt>
                <c:pt idx="10">
                  <c:v>Activităţi financiare şi asigurări</c:v>
                </c:pt>
                <c:pt idx="11">
                  <c:v>Industria prelucrătoare</c:v>
                </c:pt>
                <c:pt idx="12">
                  <c:v>Domeniul comerțului</c:v>
                </c:pt>
              </c:strCache>
            </c:strRef>
          </c:cat>
          <c:val>
            <c:numRef>
              <c:f>Foaie1!$B$2:$B$14</c:f>
              <c:numCache>
                <c:formatCode>General</c:formatCode>
                <c:ptCount val="13"/>
                <c:pt idx="0">
                  <c:v>177.1</c:v>
                </c:pt>
                <c:pt idx="1">
                  <c:v>202.3</c:v>
                </c:pt>
                <c:pt idx="2">
                  <c:v>219</c:v>
                </c:pt>
                <c:pt idx="3">
                  <c:v>224.1</c:v>
                </c:pt>
                <c:pt idx="4">
                  <c:v>230</c:v>
                </c:pt>
                <c:pt idx="5">
                  <c:v>244.5</c:v>
                </c:pt>
                <c:pt idx="6">
                  <c:v>309</c:v>
                </c:pt>
                <c:pt idx="7">
                  <c:v>394.5</c:v>
                </c:pt>
                <c:pt idx="8">
                  <c:v>402.2</c:v>
                </c:pt>
                <c:pt idx="9">
                  <c:v>448.6</c:v>
                </c:pt>
                <c:pt idx="10">
                  <c:v>827.4</c:v>
                </c:pt>
                <c:pt idx="11">
                  <c:v>854.4</c:v>
                </c:pt>
                <c:pt idx="12" formatCode="#,##0.00">
                  <c:v>2506</c:v>
                </c:pt>
              </c:numCache>
            </c:numRef>
          </c:val>
          <c:extLst>
            <c:ext xmlns:c16="http://schemas.microsoft.com/office/drawing/2014/chart" uri="{C3380CC4-5D6E-409C-BE32-E72D297353CC}">
              <c16:uniqueId val="{00000000-4BF9-4B10-A057-82F7C25C0A20}"/>
            </c:ext>
          </c:extLst>
        </c:ser>
        <c:dLbls>
          <c:showLegendKey val="0"/>
          <c:showVal val="0"/>
          <c:showCatName val="0"/>
          <c:showSerName val="0"/>
          <c:showPercent val="0"/>
          <c:showBubbleSize val="0"/>
        </c:dLbls>
        <c:gapWidth val="182"/>
        <c:axId val="507488879"/>
        <c:axId val="507485519"/>
      </c:barChart>
      <c:catAx>
        <c:axId val="5074888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1" u="none" strike="noStrike" kern="1200" baseline="0">
                <a:solidFill>
                  <a:schemeClr val="tx2"/>
                </a:solidFill>
                <a:latin typeface="+mn-lt"/>
                <a:ea typeface="+mn-ea"/>
                <a:cs typeface="+mn-cs"/>
              </a:defRPr>
            </a:pPr>
            <a:endParaRPr lang="en-US"/>
          </a:p>
        </c:txPr>
        <c:crossAx val="507485519"/>
        <c:crosses val="autoZero"/>
        <c:auto val="1"/>
        <c:lblAlgn val="ctr"/>
        <c:lblOffset val="100"/>
        <c:noMultiLvlLbl val="0"/>
      </c:catAx>
      <c:valAx>
        <c:axId val="50748551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7488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Foaie1!$B$1</c:f>
              <c:strCache>
                <c:ptCount val="1"/>
                <c:pt idx="0">
                  <c:v>Coloană1</c:v>
                </c:pt>
              </c:strCache>
            </c:strRef>
          </c:tx>
          <c:spPr>
            <a:solidFill>
              <a:srgbClr val="3B679A"/>
            </a:solidFill>
            <a:ln>
              <a:noFill/>
            </a:ln>
            <a:effectLst/>
          </c:spPr>
          <c:invertIfNegative val="0"/>
          <c:dLbls>
            <c:dLbl>
              <c:idx val="0"/>
              <c:layout>
                <c:manualLayout>
                  <c:x val="-5.187780638848602E-3"/>
                  <c:y val="-3.2131573443389905E-2"/>
                </c:manualLayout>
              </c:layout>
              <c:spPr>
                <a:noFill/>
                <a:ln w="28575">
                  <a:solidFill>
                    <a:srgbClr val="FFDB69"/>
                  </a:solid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521363239822118E-2"/>
                      <c:h val="7.2005595998947486E-2"/>
                    </c:manualLayout>
                  </c15:layout>
                </c:ext>
                <c:ext xmlns:c16="http://schemas.microsoft.com/office/drawing/2014/chart" uri="{C3380CC4-5D6E-409C-BE32-E72D297353CC}">
                  <c16:uniqueId val="{00000002-73FF-4255-B88B-BC90CF0A4F73}"/>
                </c:ext>
              </c:extLst>
            </c:dLbl>
            <c:dLbl>
              <c:idx val="1"/>
              <c:layout>
                <c:manualLayout>
                  <c:x val="1.7292602129495448E-3"/>
                  <c:y val="-3.06016132592212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FF-4255-B88B-BC90CF0A4F73}"/>
                </c:ext>
              </c:extLst>
            </c:dLbl>
            <c:spPr>
              <a:noFill/>
              <a:ln w="28575">
                <a:solidFill>
                  <a:srgbClr val="FFDB69"/>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Foaie1!$A$2:$A$5</c:f>
              <c:numCache>
                <c:formatCode>General</c:formatCode>
                <c:ptCount val="4"/>
                <c:pt idx="0">
                  <c:v>2021</c:v>
                </c:pt>
                <c:pt idx="1">
                  <c:v>2022</c:v>
                </c:pt>
                <c:pt idx="2">
                  <c:v>2023</c:v>
                </c:pt>
                <c:pt idx="3">
                  <c:v>2024</c:v>
                </c:pt>
              </c:numCache>
            </c:numRef>
          </c:cat>
          <c:val>
            <c:numRef>
              <c:f>Foaie1!$B$2:$B$5</c:f>
              <c:numCache>
                <c:formatCode>General</c:formatCode>
                <c:ptCount val="4"/>
                <c:pt idx="0">
                  <c:v>174301</c:v>
                </c:pt>
                <c:pt idx="1">
                  <c:v>175835</c:v>
                </c:pt>
                <c:pt idx="2">
                  <c:v>196940</c:v>
                </c:pt>
                <c:pt idx="3">
                  <c:v>206682</c:v>
                </c:pt>
              </c:numCache>
            </c:numRef>
          </c:val>
          <c:extLst>
            <c:ext xmlns:c16="http://schemas.microsoft.com/office/drawing/2014/chart" uri="{C3380CC4-5D6E-409C-BE32-E72D297353CC}">
              <c16:uniqueId val="{00000000-73FF-4255-B88B-BC90CF0A4F73}"/>
            </c:ext>
          </c:extLst>
        </c:ser>
        <c:dLbls>
          <c:showLegendKey val="0"/>
          <c:showVal val="0"/>
          <c:showCatName val="0"/>
          <c:showSerName val="0"/>
          <c:showPercent val="0"/>
          <c:showBubbleSize val="0"/>
        </c:dLbls>
        <c:gapWidth val="219"/>
        <c:axId val="918002799"/>
        <c:axId val="918021519"/>
      </c:barChart>
      <c:lineChart>
        <c:grouping val="standard"/>
        <c:varyColors val="0"/>
        <c:ser>
          <c:idx val="1"/>
          <c:order val="1"/>
          <c:tx>
            <c:strRef>
              <c:f>Foaie1!$C$1</c:f>
              <c:strCache>
                <c:ptCount val="1"/>
                <c:pt idx="0">
                  <c:v>Coloană2</c:v>
                </c:pt>
              </c:strCache>
            </c:strRef>
          </c:tx>
          <c:spPr>
            <a:ln w="28575" cap="rnd">
              <a:solidFill>
                <a:schemeClr val="accent2"/>
              </a:solidFill>
              <a:round/>
            </a:ln>
            <a:effectLst/>
          </c:spPr>
          <c:marker>
            <c:symbol val="none"/>
          </c:marker>
          <c:cat>
            <c:numRef>
              <c:f>Foaie1!$A$2:$A$5</c:f>
              <c:numCache>
                <c:formatCode>General</c:formatCode>
                <c:ptCount val="4"/>
                <c:pt idx="0">
                  <c:v>2021</c:v>
                </c:pt>
                <c:pt idx="1">
                  <c:v>2022</c:v>
                </c:pt>
                <c:pt idx="2">
                  <c:v>2023</c:v>
                </c:pt>
                <c:pt idx="3">
                  <c:v>2024</c:v>
                </c:pt>
              </c:numCache>
            </c:numRef>
          </c:cat>
          <c:val>
            <c:numRef>
              <c:f>Foaie1!$C$2:$C$5</c:f>
              <c:numCache>
                <c:formatCode>General</c:formatCode>
                <c:ptCount val="4"/>
                <c:pt idx="0">
                  <c:v>174301</c:v>
                </c:pt>
                <c:pt idx="1">
                  <c:v>175835</c:v>
                </c:pt>
                <c:pt idx="2">
                  <c:v>196940</c:v>
                </c:pt>
                <c:pt idx="3">
                  <c:v>206682</c:v>
                </c:pt>
              </c:numCache>
            </c:numRef>
          </c:val>
          <c:smooth val="0"/>
          <c:extLst>
            <c:ext xmlns:c16="http://schemas.microsoft.com/office/drawing/2014/chart" uri="{C3380CC4-5D6E-409C-BE32-E72D297353CC}">
              <c16:uniqueId val="{00000001-73FF-4255-B88B-BC90CF0A4F73}"/>
            </c:ext>
          </c:extLst>
        </c:ser>
        <c:dLbls>
          <c:showLegendKey val="0"/>
          <c:showVal val="0"/>
          <c:showCatName val="0"/>
          <c:showSerName val="0"/>
          <c:showPercent val="0"/>
          <c:showBubbleSize val="0"/>
        </c:dLbls>
        <c:marker val="1"/>
        <c:smooth val="0"/>
        <c:axId val="918002799"/>
        <c:axId val="918021519"/>
      </c:lineChart>
      <c:catAx>
        <c:axId val="91800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1" u="none" strike="noStrike" kern="1200" baseline="0">
                <a:solidFill>
                  <a:schemeClr val="tx1">
                    <a:lumMod val="65000"/>
                    <a:lumOff val="35000"/>
                  </a:schemeClr>
                </a:solidFill>
                <a:latin typeface="+mn-lt"/>
                <a:ea typeface="+mn-ea"/>
                <a:cs typeface="+mn-cs"/>
              </a:defRPr>
            </a:pPr>
            <a:endParaRPr lang="en-US"/>
          </a:p>
        </c:txPr>
        <c:crossAx val="918021519"/>
        <c:crosses val="autoZero"/>
        <c:auto val="1"/>
        <c:lblAlgn val="ctr"/>
        <c:lblOffset val="100"/>
        <c:noMultiLvlLbl val="0"/>
      </c:catAx>
      <c:valAx>
        <c:axId val="91802151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1800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Foaie1!$B$1</c:f>
              <c:strCache>
                <c:ptCount val="1"/>
                <c:pt idx="0">
                  <c:v>Vânzări</c:v>
                </c:pt>
              </c:strCache>
            </c:strRef>
          </c:tx>
          <c:dPt>
            <c:idx val="0"/>
            <c:bubble3D val="0"/>
            <c:explosion val="4"/>
            <c:spPr>
              <a:solidFill>
                <a:srgbClr val="FFDB6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DB7-49E9-B823-58C83B364CC6}"/>
              </c:ext>
            </c:extLst>
          </c:dPt>
          <c:dPt>
            <c:idx val="1"/>
            <c:bubble3D val="0"/>
            <c:explosion val="2"/>
            <c:spPr>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0DB7-49E9-B823-58C83B364CC6}"/>
              </c:ext>
            </c:extLst>
          </c:dPt>
          <c:dPt>
            <c:idx val="2"/>
            <c:bubble3D val="0"/>
            <c:explosion val="3"/>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0DB7-49E9-B823-58C83B364CC6}"/>
              </c:ext>
            </c:extLst>
          </c:dPt>
          <c:dLbls>
            <c:dLbl>
              <c:idx val="0"/>
              <c:layout>
                <c:manualLayout>
                  <c:x val="-4.7721684693900826E-2"/>
                  <c:y val="9.5215244180792066E-2"/>
                </c:manualLayout>
              </c:layout>
              <c:spPr>
                <a:noFill/>
                <a:ln w="19050">
                  <a:solidFill>
                    <a:schemeClr val="tx2"/>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DB7-49E9-B823-58C83B364CC6}"/>
                </c:ext>
              </c:extLst>
            </c:dLbl>
            <c:dLbl>
              <c:idx val="1"/>
              <c:layout>
                <c:manualLayout>
                  <c:x val="-6.6566690641924026E-2"/>
                  <c:y val="-0.1296862564947225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DB7-49E9-B823-58C83B364CC6}"/>
                </c:ext>
              </c:extLst>
            </c:dLbl>
            <c:dLbl>
              <c:idx val="2"/>
              <c:layout>
                <c:manualLayout>
                  <c:x val="5.5010045284123184E-2"/>
                  <c:y val="8.607372199038178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DB7-49E9-B823-58C83B364CC6}"/>
                </c:ext>
              </c:extLst>
            </c:dLbl>
            <c:spPr>
              <a:noFill/>
              <a:ln w="19050">
                <a:solidFill>
                  <a:srgbClr val="FFC000"/>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Foaie1!$A$2:$A$4</c:f>
              <c:strCache>
                <c:ptCount val="3"/>
                <c:pt idx="0">
                  <c:v>Pe suport de hârtie</c:v>
                </c:pt>
                <c:pt idx="1">
                  <c:v>Declarații precompletate</c:v>
                </c:pt>
                <c:pt idx="2">
                  <c:v>Declarații electronice</c:v>
                </c:pt>
              </c:strCache>
            </c:strRef>
          </c:cat>
          <c:val>
            <c:numRef>
              <c:f>Foaie1!$B$2:$B$4</c:f>
              <c:numCache>
                <c:formatCode>General</c:formatCode>
                <c:ptCount val="3"/>
                <c:pt idx="0">
                  <c:v>27178</c:v>
                </c:pt>
                <c:pt idx="1">
                  <c:v>152660</c:v>
                </c:pt>
                <c:pt idx="2">
                  <c:v>26844</c:v>
                </c:pt>
              </c:numCache>
            </c:numRef>
          </c:val>
          <c:extLst>
            <c:ext xmlns:c16="http://schemas.microsoft.com/office/drawing/2014/chart" uri="{C3380CC4-5D6E-409C-BE32-E72D297353CC}">
              <c16:uniqueId val="{00000006-0DB7-49E9-B823-58C83B364CC6}"/>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2.1384904460469189E-3"/>
          <c:y val="1.0994065513088132E-2"/>
          <c:w val="0.98131757377117768"/>
          <c:h val="0.10781802137985044"/>
        </c:manualLayout>
      </c:layout>
      <c:overlay val="0"/>
      <c:spPr>
        <a:noFill/>
        <a:ln>
          <a:noFill/>
        </a:ln>
        <a:effectLst/>
      </c:spPr>
      <c:txPr>
        <a:bodyPr rot="0" spcFirstLastPara="1" vertOverflow="ellipsis" vert="horz" wrap="square" anchor="ctr" anchorCtr="1"/>
        <a:lstStyle/>
        <a:p>
          <a:pPr>
            <a:defRPr sz="1800" b="1" i="1"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1687242798354E-2"/>
          <c:y val="0"/>
          <c:w val="0.97736625514403297"/>
          <c:h val="0.85155902669206063"/>
        </c:manualLayout>
      </c:layout>
      <c:barChart>
        <c:barDir val="col"/>
        <c:grouping val="clustered"/>
        <c:varyColors val="0"/>
        <c:ser>
          <c:idx val="0"/>
          <c:order val="0"/>
          <c:tx>
            <c:strRef>
              <c:f>Foaie1!$B$1</c:f>
              <c:strCache>
                <c:ptCount val="1"/>
                <c:pt idx="0">
                  <c:v>2023</c:v>
                </c:pt>
              </c:strCache>
            </c:strRef>
          </c:tx>
          <c:spPr>
            <a:solidFill>
              <a:schemeClr val="accent1">
                <a:lumMod val="75000"/>
              </a:schemeClr>
            </a:solidFill>
            <a:ln>
              <a:noFill/>
            </a:ln>
            <a:effectLst/>
          </c:spPr>
          <c:invertIfNegative val="0"/>
          <c:dLbls>
            <c:dLbl>
              <c:idx val="0"/>
              <c:layout>
                <c:manualLayout>
                  <c:x val="1.02880658436214E-3"/>
                  <c:y val="-1.8050541516245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5B-47B9-BAFC-81E688E5D37B}"/>
                </c:ext>
              </c:extLst>
            </c:dLbl>
            <c:dLbl>
              <c:idx val="1"/>
              <c:layout>
                <c:manualLayout>
                  <c:x val="0"/>
                  <c:y val="-1.80505415162456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5B-47B9-BAFC-81E688E5D37B}"/>
                </c:ext>
              </c:extLst>
            </c:dLbl>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5B-47B9-BAFC-81E688E5D37B}"/>
                </c:ext>
              </c:extLst>
            </c:dLbl>
            <c:spPr>
              <a:noFill/>
              <a:ln w="28575">
                <a:solidFill>
                  <a:srgbClr val="FFC000"/>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Foaie1!$A$2:$A$4</c:f>
              <c:strCache>
                <c:ptCount val="3"/>
                <c:pt idx="0">
                  <c:v>Declarații electronice</c:v>
                </c:pt>
                <c:pt idx="1">
                  <c:v>Declarații pe suport de hârtie</c:v>
                </c:pt>
                <c:pt idx="2">
                  <c:v>Declarații precompletate</c:v>
                </c:pt>
              </c:strCache>
            </c:strRef>
          </c:cat>
          <c:val>
            <c:numRef>
              <c:f>Foaie1!$B$2:$B$4</c:f>
              <c:numCache>
                <c:formatCode>General</c:formatCode>
                <c:ptCount val="3"/>
                <c:pt idx="0">
                  <c:v>24891</c:v>
                </c:pt>
                <c:pt idx="1">
                  <c:v>25683</c:v>
                </c:pt>
                <c:pt idx="2">
                  <c:v>146366</c:v>
                </c:pt>
              </c:numCache>
            </c:numRef>
          </c:val>
          <c:extLst>
            <c:ext xmlns:c16="http://schemas.microsoft.com/office/drawing/2014/chart" uri="{C3380CC4-5D6E-409C-BE32-E72D297353CC}">
              <c16:uniqueId val="{00000000-951B-48FA-B2F9-5218F78692C5}"/>
            </c:ext>
          </c:extLst>
        </c:ser>
        <c:ser>
          <c:idx val="1"/>
          <c:order val="1"/>
          <c:tx>
            <c:strRef>
              <c:f>Foaie1!$C$1</c:f>
              <c:strCache>
                <c:ptCount val="1"/>
                <c:pt idx="0">
                  <c:v>2024</c:v>
                </c:pt>
              </c:strCache>
            </c:strRef>
          </c:tx>
          <c:spPr>
            <a:solidFill>
              <a:schemeClr val="accent2"/>
            </a:solidFill>
            <a:ln>
              <a:noFill/>
            </a:ln>
            <a:effectLst/>
          </c:spPr>
          <c:invertIfNegative val="0"/>
          <c:dLbls>
            <c:dLbl>
              <c:idx val="0"/>
              <c:layout>
                <c:manualLayout>
                  <c:x val="-1.02880658436214E-3"/>
                  <c:y val="-3.6101083032490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5B-47B9-BAFC-81E688E5D37B}"/>
                </c:ext>
              </c:extLst>
            </c:dLbl>
            <c:dLbl>
              <c:idx val="1"/>
              <c:layout>
                <c:manualLayout>
                  <c:x val="0"/>
                  <c:y val="-5.4151624548736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5B-47B9-BAFC-81E688E5D37B}"/>
                </c:ext>
              </c:extLst>
            </c:dLbl>
            <c:dLbl>
              <c:idx val="2"/>
              <c:layout>
                <c:manualLayout>
                  <c:x val="3.0864197530862687E-3"/>
                  <c:y val="-5.4151624548736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5B-47B9-BAFC-81E688E5D37B}"/>
                </c:ext>
              </c:extLst>
            </c:dLbl>
            <c:spPr>
              <a:noFill/>
              <a:ln w="28575">
                <a:solidFill>
                  <a:srgbClr val="FFC000"/>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Foaie1!$A$2:$A$4</c:f>
              <c:strCache>
                <c:ptCount val="3"/>
                <c:pt idx="0">
                  <c:v>Declarații electronice</c:v>
                </c:pt>
                <c:pt idx="1">
                  <c:v>Declarații pe suport de hârtie</c:v>
                </c:pt>
                <c:pt idx="2">
                  <c:v>Declarații precompletate</c:v>
                </c:pt>
              </c:strCache>
            </c:strRef>
          </c:cat>
          <c:val>
            <c:numRef>
              <c:f>Foaie1!$C$2:$C$4</c:f>
              <c:numCache>
                <c:formatCode>General</c:formatCode>
                <c:ptCount val="3"/>
                <c:pt idx="0">
                  <c:v>26844</c:v>
                </c:pt>
                <c:pt idx="1">
                  <c:v>27178</c:v>
                </c:pt>
                <c:pt idx="2">
                  <c:v>152660</c:v>
                </c:pt>
              </c:numCache>
            </c:numRef>
          </c:val>
          <c:extLst>
            <c:ext xmlns:c16="http://schemas.microsoft.com/office/drawing/2014/chart" uri="{C3380CC4-5D6E-409C-BE32-E72D297353CC}">
              <c16:uniqueId val="{00000001-951B-48FA-B2F9-5218F78692C5}"/>
            </c:ext>
          </c:extLst>
        </c:ser>
        <c:dLbls>
          <c:showLegendKey val="0"/>
          <c:showVal val="0"/>
          <c:showCatName val="0"/>
          <c:showSerName val="0"/>
          <c:showPercent val="0"/>
          <c:showBubbleSize val="0"/>
        </c:dLbls>
        <c:gapWidth val="219"/>
        <c:overlap val="-27"/>
        <c:axId val="2059670831"/>
        <c:axId val="2059664591"/>
      </c:barChart>
      <c:catAx>
        <c:axId val="2059670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1" u="none" strike="noStrike" kern="1200" baseline="0">
                <a:solidFill>
                  <a:schemeClr val="tx2"/>
                </a:solidFill>
                <a:latin typeface="+mn-lt"/>
                <a:ea typeface="+mn-ea"/>
                <a:cs typeface="+mn-cs"/>
              </a:defRPr>
            </a:pPr>
            <a:endParaRPr lang="en-US"/>
          </a:p>
        </c:txPr>
        <c:crossAx val="2059664591"/>
        <c:crosses val="autoZero"/>
        <c:auto val="1"/>
        <c:lblAlgn val="ctr"/>
        <c:lblOffset val="100"/>
        <c:noMultiLvlLbl val="0"/>
      </c:catAx>
      <c:valAx>
        <c:axId val="2059664591"/>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crossAx val="2059670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1"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08A22-CCC9-40A7-A68D-A74A293EC2D4}" type="doc">
      <dgm:prSet loTypeId="urn:microsoft.com/office/officeart/2005/8/layout/arrow2" loCatId="process" qsTypeId="urn:microsoft.com/office/officeart/2005/8/quickstyle/simple1" qsCatId="simple" csTypeId="urn:microsoft.com/office/officeart/2005/8/colors/accent1_2" csCatId="accent1" phldr="1"/>
      <dgm:spPr/>
    </dgm:pt>
    <dgm:pt modelId="{3240DD8B-1F96-44CF-84D5-8DE6F85ACAFB}">
      <dgm:prSet phldrT="[Text]" custT="1"/>
      <dgm:spPr/>
      <dgm:t>
        <a:bodyPr/>
        <a:lstStyle/>
        <a:p>
          <a:pPr algn="ctr"/>
          <a:r>
            <a:rPr lang="ro-RO" sz="3200" b="1" i="1" dirty="0"/>
            <a:t>111,7 </a:t>
          </a:r>
          <a:r>
            <a:rPr lang="ro-RO" sz="3200" b="1" i="1" dirty="0" err="1"/>
            <a:t>mlrd</a:t>
          </a:r>
          <a:r>
            <a:rPr lang="ro-RO" sz="3200" b="1" i="1" dirty="0"/>
            <a:t> lei</a:t>
          </a:r>
        </a:p>
      </dgm:t>
    </dgm:pt>
    <dgm:pt modelId="{DEECDD95-4F8A-46BF-8D88-955C7B6BD988}" type="parTrans" cxnId="{13BC44EA-AA9C-4F22-BC43-8532F5205447}">
      <dgm:prSet/>
      <dgm:spPr/>
      <dgm:t>
        <a:bodyPr/>
        <a:lstStyle/>
        <a:p>
          <a:endParaRPr lang="ro-RO"/>
        </a:p>
      </dgm:t>
    </dgm:pt>
    <dgm:pt modelId="{1CB6BDAF-C820-42E6-8D02-49EEA4CB67FF}" type="sibTrans" cxnId="{13BC44EA-AA9C-4F22-BC43-8532F5205447}">
      <dgm:prSet/>
      <dgm:spPr/>
      <dgm:t>
        <a:bodyPr/>
        <a:lstStyle/>
        <a:p>
          <a:endParaRPr lang="ro-RO"/>
        </a:p>
      </dgm:t>
    </dgm:pt>
    <dgm:pt modelId="{144C182C-BB2D-44C5-A65F-E6B444516F14}">
      <dgm:prSet phldrT="[Text]" custT="1"/>
      <dgm:spPr/>
      <dgm:t>
        <a:bodyPr/>
        <a:lstStyle/>
        <a:p>
          <a:pPr algn="ctr"/>
          <a:r>
            <a:rPr lang="ro-RO" sz="3200" b="1" i="1" dirty="0"/>
            <a:t>129,0 </a:t>
          </a:r>
          <a:br>
            <a:rPr lang="ro-RO" sz="3200" b="1" i="1" dirty="0"/>
          </a:br>
          <a:r>
            <a:rPr lang="ro-RO" sz="3200" b="1" i="1" dirty="0" err="1"/>
            <a:t>mlrd</a:t>
          </a:r>
          <a:r>
            <a:rPr lang="ro-RO" sz="3200" b="1" i="1" dirty="0"/>
            <a:t> lei</a:t>
          </a:r>
        </a:p>
      </dgm:t>
    </dgm:pt>
    <dgm:pt modelId="{A5C37971-7D42-44FA-919D-60B08CAF2AB6}" type="parTrans" cxnId="{A66D80D0-72F6-4FB6-AD19-EC1DC11A6FB2}">
      <dgm:prSet/>
      <dgm:spPr/>
      <dgm:t>
        <a:bodyPr/>
        <a:lstStyle/>
        <a:p>
          <a:endParaRPr lang="ro-RO"/>
        </a:p>
      </dgm:t>
    </dgm:pt>
    <dgm:pt modelId="{2FDF2B5A-3B3E-47B7-8767-7C155CD14634}" type="sibTrans" cxnId="{A66D80D0-72F6-4FB6-AD19-EC1DC11A6FB2}">
      <dgm:prSet/>
      <dgm:spPr/>
      <dgm:t>
        <a:bodyPr/>
        <a:lstStyle/>
        <a:p>
          <a:endParaRPr lang="ro-RO"/>
        </a:p>
      </dgm:t>
    </dgm:pt>
    <dgm:pt modelId="{9F7FA166-92B6-4555-9161-30732C612CA5}">
      <dgm:prSet phldrT="[Text]"/>
      <dgm:spPr/>
      <dgm:t>
        <a:bodyPr/>
        <a:lstStyle/>
        <a:p>
          <a:endParaRPr lang="ro-RO" dirty="0"/>
        </a:p>
      </dgm:t>
    </dgm:pt>
    <dgm:pt modelId="{CD91B3F3-5EC8-446C-885D-4BC8C500DD70}" type="sibTrans" cxnId="{6167EE2C-66A1-4CAD-904D-71E13F263530}">
      <dgm:prSet/>
      <dgm:spPr/>
      <dgm:t>
        <a:bodyPr/>
        <a:lstStyle/>
        <a:p>
          <a:endParaRPr lang="ro-RO"/>
        </a:p>
      </dgm:t>
    </dgm:pt>
    <dgm:pt modelId="{3FF7E113-2D0A-4205-A95D-88EC265268B3}" type="parTrans" cxnId="{6167EE2C-66A1-4CAD-904D-71E13F263530}">
      <dgm:prSet/>
      <dgm:spPr/>
      <dgm:t>
        <a:bodyPr/>
        <a:lstStyle/>
        <a:p>
          <a:endParaRPr lang="ro-RO"/>
        </a:p>
      </dgm:t>
    </dgm:pt>
    <dgm:pt modelId="{E607EC5C-9604-4CD6-97C5-96DCEBAC8310}" type="pres">
      <dgm:prSet presAssocID="{B0F08A22-CCC9-40A7-A68D-A74A293EC2D4}" presName="arrowDiagram" presStyleCnt="0">
        <dgm:presLayoutVars>
          <dgm:chMax val="5"/>
          <dgm:dir/>
          <dgm:resizeHandles val="exact"/>
        </dgm:presLayoutVars>
      </dgm:prSet>
      <dgm:spPr/>
    </dgm:pt>
    <dgm:pt modelId="{EDF211DE-5A7E-4437-A5D7-FEE56C9EC3F5}" type="pres">
      <dgm:prSet presAssocID="{B0F08A22-CCC9-40A7-A68D-A74A293EC2D4}" presName="arrow" presStyleLbl="bgShp" presStyleIdx="0" presStyleCnt="1"/>
      <dgm:spPr/>
    </dgm:pt>
    <dgm:pt modelId="{D85145C3-B3AC-404E-8BCB-735BF33BDD3F}" type="pres">
      <dgm:prSet presAssocID="{B0F08A22-CCC9-40A7-A68D-A74A293EC2D4}" presName="arrowDiagram3" presStyleCnt="0"/>
      <dgm:spPr/>
    </dgm:pt>
    <dgm:pt modelId="{35760D35-8495-481C-9C2F-C13CB2EE39C6}" type="pres">
      <dgm:prSet presAssocID="{3240DD8B-1F96-44CF-84D5-8DE6F85ACAFB}" presName="bullet3a" presStyleLbl="node1" presStyleIdx="0" presStyleCnt="3"/>
      <dgm:spPr/>
    </dgm:pt>
    <dgm:pt modelId="{A18DCF2E-342C-4307-86C4-7AD6B231F935}" type="pres">
      <dgm:prSet presAssocID="{3240DD8B-1F96-44CF-84D5-8DE6F85ACAFB}" presName="textBox3a" presStyleLbl="revTx" presStyleIdx="0" presStyleCnt="3">
        <dgm:presLayoutVars>
          <dgm:bulletEnabled val="1"/>
        </dgm:presLayoutVars>
      </dgm:prSet>
      <dgm:spPr/>
    </dgm:pt>
    <dgm:pt modelId="{AEED9DE3-ABEF-47E4-B8F2-411121EA3E1E}" type="pres">
      <dgm:prSet presAssocID="{9F7FA166-92B6-4555-9161-30732C612CA5}" presName="bullet3b" presStyleLbl="node1" presStyleIdx="1" presStyleCnt="3"/>
      <dgm:spPr/>
    </dgm:pt>
    <dgm:pt modelId="{0E715EB6-F14A-47FC-8150-844CF9E1AEF3}" type="pres">
      <dgm:prSet presAssocID="{9F7FA166-92B6-4555-9161-30732C612CA5}" presName="textBox3b" presStyleLbl="revTx" presStyleIdx="1" presStyleCnt="3">
        <dgm:presLayoutVars>
          <dgm:bulletEnabled val="1"/>
        </dgm:presLayoutVars>
      </dgm:prSet>
      <dgm:spPr/>
    </dgm:pt>
    <dgm:pt modelId="{594BA421-BD8B-4E06-8242-68B1F0F329CF}" type="pres">
      <dgm:prSet presAssocID="{144C182C-BB2D-44C5-A65F-E6B444516F14}" presName="bullet3c" presStyleLbl="node1" presStyleIdx="2" presStyleCnt="3"/>
      <dgm:spPr/>
    </dgm:pt>
    <dgm:pt modelId="{1C6DFDBE-D122-44B7-89C7-733A6361F1C3}" type="pres">
      <dgm:prSet presAssocID="{144C182C-BB2D-44C5-A65F-E6B444516F14}" presName="textBox3c" presStyleLbl="revTx" presStyleIdx="2" presStyleCnt="3" custScaleX="128217" custScaleY="81356" custLinFactNeighborY="7427">
        <dgm:presLayoutVars>
          <dgm:bulletEnabled val="1"/>
        </dgm:presLayoutVars>
      </dgm:prSet>
      <dgm:spPr/>
    </dgm:pt>
  </dgm:ptLst>
  <dgm:cxnLst>
    <dgm:cxn modelId="{D7F7C713-EF6D-4D08-8D9C-9C001BD67B08}" type="presOf" srcId="{B0F08A22-CCC9-40A7-A68D-A74A293EC2D4}" destId="{E607EC5C-9604-4CD6-97C5-96DCEBAC8310}" srcOrd="0" destOrd="0" presId="urn:microsoft.com/office/officeart/2005/8/layout/arrow2"/>
    <dgm:cxn modelId="{98ADA61A-7FDF-4059-9831-67B6C2A70A57}" type="presOf" srcId="{3240DD8B-1F96-44CF-84D5-8DE6F85ACAFB}" destId="{A18DCF2E-342C-4307-86C4-7AD6B231F935}" srcOrd="0" destOrd="0" presId="urn:microsoft.com/office/officeart/2005/8/layout/arrow2"/>
    <dgm:cxn modelId="{6167EE2C-66A1-4CAD-904D-71E13F263530}" srcId="{B0F08A22-CCC9-40A7-A68D-A74A293EC2D4}" destId="{9F7FA166-92B6-4555-9161-30732C612CA5}" srcOrd="1" destOrd="0" parTransId="{3FF7E113-2D0A-4205-A95D-88EC265268B3}" sibTransId="{CD91B3F3-5EC8-446C-885D-4BC8C500DD70}"/>
    <dgm:cxn modelId="{31706E3B-0D47-4C80-B215-5A45F4004AFA}" type="presOf" srcId="{144C182C-BB2D-44C5-A65F-E6B444516F14}" destId="{1C6DFDBE-D122-44B7-89C7-733A6361F1C3}" srcOrd="0" destOrd="0" presId="urn:microsoft.com/office/officeart/2005/8/layout/arrow2"/>
    <dgm:cxn modelId="{39FBAC63-090E-4DC3-8587-6C8AE4515D2A}" type="presOf" srcId="{9F7FA166-92B6-4555-9161-30732C612CA5}" destId="{0E715EB6-F14A-47FC-8150-844CF9E1AEF3}" srcOrd="0" destOrd="0" presId="urn:microsoft.com/office/officeart/2005/8/layout/arrow2"/>
    <dgm:cxn modelId="{A66D80D0-72F6-4FB6-AD19-EC1DC11A6FB2}" srcId="{B0F08A22-CCC9-40A7-A68D-A74A293EC2D4}" destId="{144C182C-BB2D-44C5-A65F-E6B444516F14}" srcOrd="2" destOrd="0" parTransId="{A5C37971-7D42-44FA-919D-60B08CAF2AB6}" sibTransId="{2FDF2B5A-3B3E-47B7-8767-7C155CD14634}"/>
    <dgm:cxn modelId="{13BC44EA-AA9C-4F22-BC43-8532F5205447}" srcId="{B0F08A22-CCC9-40A7-A68D-A74A293EC2D4}" destId="{3240DD8B-1F96-44CF-84D5-8DE6F85ACAFB}" srcOrd="0" destOrd="0" parTransId="{DEECDD95-4F8A-46BF-8D88-955C7B6BD988}" sibTransId="{1CB6BDAF-C820-42E6-8D02-49EEA4CB67FF}"/>
    <dgm:cxn modelId="{AE3C0720-8A19-441B-9007-D106DEF9665F}" type="presParOf" srcId="{E607EC5C-9604-4CD6-97C5-96DCEBAC8310}" destId="{EDF211DE-5A7E-4437-A5D7-FEE56C9EC3F5}" srcOrd="0" destOrd="0" presId="urn:microsoft.com/office/officeart/2005/8/layout/arrow2"/>
    <dgm:cxn modelId="{829A2C8B-F5EE-4AE4-A27D-C899E7E20891}" type="presParOf" srcId="{E607EC5C-9604-4CD6-97C5-96DCEBAC8310}" destId="{D85145C3-B3AC-404E-8BCB-735BF33BDD3F}" srcOrd="1" destOrd="0" presId="urn:microsoft.com/office/officeart/2005/8/layout/arrow2"/>
    <dgm:cxn modelId="{684EF40E-2FBC-4AD8-B7F9-212DC2221150}" type="presParOf" srcId="{D85145C3-B3AC-404E-8BCB-735BF33BDD3F}" destId="{35760D35-8495-481C-9C2F-C13CB2EE39C6}" srcOrd="0" destOrd="0" presId="urn:microsoft.com/office/officeart/2005/8/layout/arrow2"/>
    <dgm:cxn modelId="{942E9FA9-6EFF-49C5-AABF-AE6CE3A83A19}" type="presParOf" srcId="{D85145C3-B3AC-404E-8BCB-735BF33BDD3F}" destId="{A18DCF2E-342C-4307-86C4-7AD6B231F935}" srcOrd="1" destOrd="0" presId="urn:microsoft.com/office/officeart/2005/8/layout/arrow2"/>
    <dgm:cxn modelId="{BF3168A7-9182-41F9-BADE-7088076EB10F}" type="presParOf" srcId="{D85145C3-B3AC-404E-8BCB-735BF33BDD3F}" destId="{AEED9DE3-ABEF-47E4-B8F2-411121EA3E1E}" srcOrd="2" destOrd="0" presId="urn:microsoft.com/office/officeart/2005/8/layout/arrow2"/>
    <dgm:cxn modelId="{43AB1856-456B-48A8-8D3E-AA68C9C4056D}" type="presParOf" srcId="{D85145C3-B3AC-404E-8BCB-735BF33BDD3F}" destId="{0E715EB6-F14A-47FC-8150-844CF9E1AEF3}" srcOrd="3" destOrd="0" presId="urn:microsoft.com/office/officeart/2005/8/layout/arrow2"/>
    <dgm:cxn modelId="{4BEC6ADC-AD89-4829-9BC0-7D4D9A8B5A81}" type="presParOf" srcId="{D85145C3-B3AC-404E-8BCB-735BF33BDD3F}" destId="{594BA421-BD8B-4E06-8242-68B1F0F329CF}" srcOrd="4" destOrd="0" presId="urn:microsoft.com/office/officeart/2005/8/layout/arrow2"/>
    <dgm:cxn modelId="{E888A5D4-F091-48D0-8937-E202A68ABC9F}" type="presParOf" srcId="{D85145C3-B3AC-404E-8BCB-735BF33BDD3F}" destId="{1C6DFDBE-D122-44B7-89C7-733A6361F1C3}" srcOrd="5" destOrd="0" presId="urn:microsoft.com/office/officeart/2005/8/layout/arrow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F08A22-CCC9-40A7-A68D-A74A293EC2D4}" type="doc">
      <dgm:prSet loTypeId="urn:microsoft.com/office/officeart/2005/8/layout/arrow2" loCatId="process" qsTypeId="urn:microsoft.com/office/officeart/2005/8/quickstyle/simple1" qsCatId="simple" csTypeId="urn:microsoft.com/office/officeart/2005/8/colors/accent1_2" csCatId="accent1" phldr="1"/>
      <dgm:spPr/>
    </dgm:pt>
    <dgm:pt modelId="{3240DD8B-1F96-44CF-84D5-8DE6F85ACAFB}">
      <dgm:prSet phldrT="[Text]" custT="1"/>
      <dgm:spPr/>
      <dgm:t>
        <a:bodyPr/>
        <a:lstStyle/>
        <a:p>
          <a:pPr algn="ctr"/>
          <a:r>
            <a:rPr lang="ro-RO" sz="3200" b="1" i="1" dirty="0"/>
            <a:t>8,7 </a:t>
          </a:r>
          <a:br>
            <a:rPr lang="ro-RO" sz="3200" b="1" i="1" dirty="0"/>
          </a:br>
          <a:r>
            <a:rPr lang="ro-RO" sz="3200" b="1" i="1" dirty="0" err="1"/>
            <a:t>mlrd</a:t>
          </a:r>
          <a:r>
            <a:rPr lang="ro-RO" sz="3200" b="1" i="1" dirty="0"/>
            <a:t> lei</a:t>
          </a:r>
        </a:p>
      </dgm:t>
    </dgm:pt>
    <dgm:pt modelId="{DEECDD95-4F8A-46BF-8D88-955C7B6BD988}" type="parTrans" cxnId="{13BC44EA-AA9C-4F22-BC43-8532F5205447}">
      <dgm:prSet/>
      <dgm:spPr/>
      <dgm:t>
        <a:bodyPr/>
        <a:lstStyle/>
        <a:p>
          <a:endParaRPr lang="ro-RO"/>
        </a:p>
      </dgm:t>
    </dgm:pt>
    <dgm:pt modelId="{1CB6BDAF-C820-42E6-8D02-49EEA4CB67FF}" type="sibTrans" cxnId="{13BC44EA-AA9C-4F22-BC43-8532F5205447}">
      <dgm:prSet/>
      <dgm:spPr/>
      <dgm:t>
        <a:bodyPr/>
        <a:lstStyle/>
        <a:p>
          <a:endParaRPr lang="ro-RO"/>
        </a:p>
      </dgm:t>
    </dgm:pt>
    <dgm:pt modelId="{9F7FA166-92B6-4555-9161-30732C612CA5}">
      <dgm:prSet phldrT="[Text]"/>
      <dgm:spPr/>
      <dgm:t>
        <a:bodyPr/>
        <a:lstStyle/>
        <a:p>
          <a:endParaRPr lang="ro-RO" dirty="0"/>
        </a:p>
      </dgm:t>
    </dgm:pt>
    <dgm:pt modelId="{3FF7E113-2D0A-4205-A95D-88EC265268B3}" type="parTrans" cxnId="{6167EE2C-66A1-4CAD-904D-71E13F263530}">
      <dgm:prSet/>
      <dgm:spPr/>
      <dgm:t>
        <a:bodyPr/>
        <a:lstStyle/>
        <a:p>
          <a:endParaRPr lang="ro-RO"/>
        </a:p>
      </dgm:t>
    </dgm:pt>
    <dgm:pt modelId="{CD91B3F3-5EC8-446C-885D-4BC8C500DD70}" type="sibTrans" cxnId="{6167EE2C-66A1-4CAD-904D-71E13F263530}">
      <dgm:prSet/>
      <dgm:spPr/>
      <dgm:t>
        <a:bodyPr/>
        <a:lstStyle/>
        <a:p>
          <a:endParaRPr lang="ro-RO"/>
        </a:p>
      </dgm:t>
    </dgm:pt>
    <dgm:pt modelId="{144C182C-BB2D-44C5-A65F-E6B444516F14}">
      <dgm:prSet phldrT="[Text]" custT="1"/>
      <dgm:spPr/>
      <dgm:t>
        <a:bodyPr/>
        <a:lstStyle/>
        <a:p>
          <a:pPr algn="ctr"/>
          <a:r>
            <a:rPr lang="ro-RO" sz="3200" b="1" i="1" dirty="0"/>
            <a:t>10,3 </a:t>
          </a:r>
          <a:br>
            <a:rPr lang="ro-RO" sz="3200" b="1" i="1" dirty="0"/>
          </a:br>
          <a:r>
            <a:rPr lang="ro-RO" sz="3200" b="1" i="1" dirty="0" err="1"/>
            <a:t>mlrd</a:t>
          </a:r>
          <a:r>
            <a:rPr lang="ro-RO" sz="3200" b="1" i="1" dirty="0"/>
            <a:t> lei</a:t>
          </a:r>
        </a:p>
      </dgm:t>
    </dgm:pt>
    <dgm:pt modelId="{A5C37971-7D42-44FA-919D-60B08CAF2AB6}" type="parTrans" cxnId="{A66D80D0-72F6-4FB6-AD19-EC1DC11A6FB2}">
      <dgm:prSet/>
      <dgm:spPr/>
      <dgm:t>
        <a:bodyPr/>
        <a:lstStyle/>
        <a:p>
          <a:endParaRPr lang="ro-RO"/>
        </a:p>
      </dgm:t>
    </dgm:pt>
    <dgm:pt modelId="{2FDF2B5A-3B3E-47B7-8767-7C155CD14634}" type="sibTrans" cxnId="{A66D80D0-72F6-4FB6-AD19-EC1DC11A6FB2}">
      <dgm:prSet/>
      <dgm:spPr/>
      <dgm:t>
        <a:bodyPr/>
        <a:lstStyle/>
        <a:p>
          <a:endParaRPr lang="ro-RO"/>
        </a:p>
      </dgm:t>
    </dgm:pt>
    <dgm:pt modelId="{E607EC5C-9604-4CD6-97C5-96DCEBAC8310}" type="pres">
      <dgm:prSet presAssocID="{B0F08A22-CCC9-40A7-A68D-A74A293EC2D4}" presName="arrowDiagram" presStyleCnt="0">
        <dgm:presLayoutVars>
          <dgm:chMax val="5"/>
          <dgm:dir/>
          <dgm:resizeHandles val="exact"/>
        </dgm:presLayoutVars>
      </dgm:prSet>
      <dgm:spPr/>
    </dgm:pt>
    <dgm:pt modelId="{EDF211DE-5A7E-4437-A5D7-FEE56C9EC3F5}" type="pres">
      <dgm:prSet presAssocID="{B0F08A22-CCC9-40A7-A68D-A74A293EC2D4}" presName="arrow" presStyleLbl="bgShp" presStyleIdx="0" presStyleCnt="1"/>
      <dgm:spPr/>
    </dgm:pt>
    <dgm:pt modelId="{D85145C3-B3AC-404E-8BCB-735BF33BDD3F}" type="pres">
      <dgm:prSet presAssocID="{B0F08A22-CCC9-40A7-A68D-A74A293EC2D4}" presName="arrowDiagram3" presStyleCnt="0"/>
      <dgm:spPr/>
    </dgm:pt>
    <dgm:pt modelId="{35760D35-8495-481C-9C2F-C13CB2EE39C6}" type="pres">
      <dgm:prSet presAssocID="{3240DD8B-1F96-44CF-84D5-8DE6F85ACAFB}" presName="bullet3a" presStyleLbl="node1" presStyleIdx="0" presStyleCnt="3"/>
      <dgm:spPr/>
    </dgm:pt>
    <dgm:pt modelId="{A18DCF2E-342C-4307-86C4-7AD6B231F935}" type="pres">
      <dgm:prSet presAssocID="{3240DD8B-1F96-44CF-84D5-8DE6F85ACAFB}" presName="textBox3a" presStyleLbl="revTx" presStyleIdx="0" presStyleCnt="3">
        <dgm:presLayoutVars>
          <dgm:bulletEnabled val="1"/>
        </dgm:presLayoutVars>
      </dgm:prSet>
      <dgm:spPr/>
    </dgm:pt>
    <dgm:pt modelId="{AEED9DE3-ABEF-47E4-B8F2-411121EA3E1E}" type="pres">
      <dgm:prSet presAssocID="{9F7FA166-92B6-4555-9161-30732C612CA5}" presName="bullet3b" presStyleLbl="node1" presStyleIdx="1" presStyleCnt="3"/>
      <dgm:spPr/>
    </dgm:pt>
    <dgm:pt modelId="{0E715EB6-F14A-47FC-8150-844CF9E1AEF3}" type="pres">
      <dgm:prSet presAssocID="{9F7FA166-92B6-4555-9161-30732C612CA5}" presName="textBox3b" presStyleLbl="revTx" presStyleIdx="1" presStyleCnt="3">
        <dgm:presLayoutVars>
          <dgm:bulletEnabled val="1"/>
        </dgm:presLayoutVars>
      </dgm:prSet>
      <dgm:spPr/>
    </dgm:pt>
    <dgm:pt modelId="{594BA421-BD8B-4E06-8242-68B1F0F329CF}" type="pres">
      <dgm:prSet presAssocID="{144C182C-BB2D-44C5-A65F-E6B444516F14}" presName="bullet3c" presStyleLbl="node1" presStyleIdx="2" presStyleCnt="3"/>
      <dgm:spPr/>
    </dgm:pt>
    <dgm:pt modelId="{1C6DFDBE-D122-44B7-89C7-733A6361F1C3}" type="pres">
      <dgm:prSet presAssocID="{144C182C-BB2D-44C5-A65F-E6B444516F14}" presName="textBox3c" presStyleLbl="revTx" presStyleIdx="2" presStyleCnt="3" custScaleX="94182" custScaleY="69419" custLinFactNeighborX="-17502" custLinFactNeighborY="7054">
        <dgm:presLayoutVars>
          <dgm:bulletEnabled val="1"/>
        </dgm:presLayoutVars>
      </dgm:prSet>
      <dgm:spPr/>
    </dgm:pt>
  </dgm:ptLst>
  <dgm:cxnLst>
    <dgm:cxn modelId="{D7F7C713-EF6D-4D08-8D9C-9C001BD67B08}" type="presOf" srcId="{B0F08A22-CCC9-40A7-A68D-A74A293EC2D4}" destId="{E607EC5C-9604-4CD6-97C5-96DCEBAC8310}" srcOrd="0" destOrd="0" presId="urn:microsoft.com/office/officeart/2005/8/layout/arrow2"/>
    <dgm:cxn modelId="{98ADA61A-7FDF-4059-9831-67B6C2A70A57}" type="presOf" srcId="{3240DD8B-1F96-44CF-84D5-8DE6F85ACAFB}" destId="{A18DCF2E-342C-4307-86C4-7AD6B231F935}" srcOrd="0" destOrd="0" presId="urn:microsoft.com/office/officeart/2005/8/layout/arrow2"/>
    <dgm:cxn modelId="{6167EE2C-66A1-4CAD-904D-71E13F263530}" srcId="{B0F08A22-CCC9-40A7-A68D-A74A293EC2D4}" destId="{9F7FA166-92B6-4555-9161-30732C612CA5}" srcOrd="1" destOrd="0" parTransId="{3FF7E113-2D0A-4205-A95D-88EC265268B3}" sibTransId="{CD91B3F3-5EC8-446C-885D-4BC8C500DD70}"/>
    <dgm:cxn modelId="{31706E3B-0D47-4C80-B215-5A45F4004AFA}" type="presOf" srcId="{144C182C-BB2D-44C5-A65F-E6B444516F14}" destId="{1C6DFDBE-D122-44B7-89C7-733A6361F1C3}" srcOrd="0" destOrd="0" presId="urn:microsoft.com/office/officeart/2005/8/layout/arrow2"/>
    <dgm:cxn modelId="{39FBAC63-090E-4DC3-8587-6C8AE4515D2A}" type="presOf" srcId="{9F7FA166-92B6-4555-9161-30732C612CA5}" destId="{0E715EB6-F14A-47FC-8150-844CF9E1AEF3}" srcOrd="0" destOrd="0" presId="urn:microsoft.com/office/officeart/2005/8/layout/arrow2"/>
    <dgm:cxn modelId="{A66D80D0-72F6-4FB6-AD19-EC1DC11A6FB2}" srcId="{B0F08A22-CCC9-40A7-A68D-A74A293EC2D4}" destId="{144C182C-BB2D-44C5-A65F-E6B444516F14}" srcOrd="2" destOrd="0" parTransId="{A5C37971-7D42-44FA-919D-60B08CAF2AB6}" sibTransId="{2FDF2B5A-3B3E-47B7-8767-7C155CD14634}"/>
    <dgm:cxn modelId="{13BC44EA-AA9C-4F22-BC43-8532F5205447}" srcId="{B0F08A22-CCC9-40A7-A68D-A74A293EC2D4}" destId="{3240DD8B-1F96-44CF-84D5-8DE6F85ACAFB}" srcOrd="0" destOrd="0" parTransId="{DEECDD95-4F8A-46BF-8D88-955C7B6BD988}" sibTransId="{1CB6BDAF-C820-42E6-8D02-49EEA4CB67FF}"/>
    <dgm:cxn modelId="{AE3C0720-8A19-441B-9007-D106DEF9665F}" type="presParOf" srcId="{E607EC5C-9604-4CD6-97C5-96DCEBAC8310}" destId="{EDF211DE-5A7E-4437-A5D7-FEE56C9EC3F5}" srcOrd="0" destOrd="0" presId="urn:microsoft.com/office/officeart/2005/8/layout/arrow2"/>
    <dgm:cxn modelId="{829A2C8B-F5EE-4AE4-A27D-C899E7E20891}" type="presParOf" srcId="{E607EC5C-9604-4CD6-97C5-96DCEBAC8310}" destId="{D85145C3-B3AC-404E-8BCB-735BF33BDD3F}" srcOrd="1" destOrd="0" presId="urn:microsoft.com/office/officeart/2005/8/layout/arrow2"/>
    <dgm:cxn modelId="{684EF40E-2FBC-4AD8-B7F9-212DC2221150}" type="presParOf" srcId="{D85145C3-B3AC-404E-8BCB-735BF33BDD3F}" destId="{35760D35-8495-481C-9C2F-C13CB2EE39C6}" srcOrd="0" destOrd="0" presId="urn:microsoft.com/office/officeart/2005/8/layout/arrow2"/>
    <dgm:cxn modelId="{942E9FA9-6EFF-49C5-AABF-AE6CE3A83A19}" type="presParOf" srcId="{D85145C3-B3AC-404E-8BCB-735BF33BDD3F}" destId="{A18DCF2E-342C-4307-86C4-7AD6B231F935}" srcOrd="1" destOrd="0" presId="urn:microsoft.com/office/officeart/2005/8/layout/arrow2"/>
    <dgm:cxn modelId="{BF3168A7-9182-41F9-BADE-7088076EB10F}" type="presParOf" srcId="{D85145C3-B3AC-404E-8BCB-735BF33BDD3F}" destId="{AEED9DE3-ABEF-47E4-B8F2-411121EA3E1E}" srcOrd="2" destOrd="0" presId="urn:microsoft.com/office/officeart/2005/8/layout/arrow2"/>
    <dgm:cxn modelId="{43AB1856-456B-48A8-8D3E-AA68C9C4056D}" type="presParOf" srcId="{D85145C3-B3AC-404E-8BCB-735BF33BDD3F}" destId="{0E715EB6-F14A-47FC-8150-844CF9E1AEF3}" srcOrd="3" destOrd="0" presId="urn:microsoft.com/office/officeart/2005/8/layout/arrow2"/>
    <dgm:cxn modelId="{4BEC6ADC-AD89-4829-9BC0-7D4D9A8B5A81}" type="presParOf" srcId="{D85145C3-B3AC-404E-8BCB-735BF33BDD3F}" destId="{594BA421-BD8B-4E06-8242-68B1F0F329CF}" srcOrd="4" destOrd="0" presId="urn:microsoft.com/office/officeart/2005/8/layout/arrow2"/>
    <dgm:cxn modelId="{E888A5D4-F091-48D0-8937-E202A68ABC9F}" type="presParOf" srcId="{D85145C3-B3AC-404E-8BCB-735BF33BDD3F}" destId="{1C6DFDBE-D122-44B7-89C7-733A6361F1C3}" srcOrd="5" destOrd="0" presId="urn:microsoft.com/office/officeart/2005/8/layout/arrow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211DE-5A7E-4437-A5D7-FEE56C9EC3F5}">
      <dsp:nvSpPr>
        <dsp:cNvPr id="0" name=""/>
        <dsp:cNvSpPr/>
      </dsp:nvSpPr>
      <dsp:spPr>
        <a:xfrm>
          <a:off x="0" y="205787"/>
          <a:ext cx="7550759" cy="471922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60D35-8495-481C-9C2F-C13CB2EE39C6}">
      <dsp:nvSpPr>
        <dsp:cNvPr id="0" name=""/>
        <dsp:cNvSpPr/>
      </dsp:nvSpPr>
      <dsp:spPr>
        <a:xfrm>
          <a:off x="958946" y="3462996"/>
          <a:ext cx="196319" cy="1963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DCF2E-342C-4307-86C4-7AD6B231F935}">
      <dsp:nvSpPr>
        <dsp:cNvPr id="0" name=""/>
        <dsp:cNvSpPr/>
      </dsp:nvSpPr>
      <dsp:spPr>
        <a:xfrm>
          <a:off x="1057106" y="3561156"/>
          <a:ext cx="1759326" cy="136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26" tIns="0" rIns="0" bIns="0" numCol="1" spcCol="1270" anchor="t" anchorCtr="0">
          <a:noAutofit/>
        </a:bodyPr>
        <a:lstStyle/>
        <a:p>
          <a:pPr marL="0" lvl="0" indent="0" algn="ctr" defTabSz="1422400">
            <a:lnSpc>
              <a:spcPct val="90000"/>
            </a:lnSpc>
            <a:spcBef>
              <a:spcPct val="0"/>
            </a:spcBef>
            <a:spcAft>
              <a:spcPct val="35000"/>
            </a:spcAft>
            <a:buNone/>
          </a:pPr>
          <a:r>
            <a:rPr lang="ro-RO" sz="3200" b="1" i="1" kern="1200" dirty="0"/>
            <a:t>111,7 </a:t>
          </a:r>
          <a:r>
            <a:rPr lang="ro-RO" sz="3200" b="1" i="1" kern="1200" dirty="0" err="1"/>
            <a:t>mlrd</a:t>
          </a:r>
          <a:r>
            <a:rPr lang="ro-RO" sz="3200" b="1" i="1" kern="1200" dirty="0"/>
            <a:t> lei</a:t>
          </a:r>
        </a:p>
      </dsp:txBody>
      <dsp:txXfrm>
        <a:off x="1057106" y="3561156"/>
        <a:ext cx="1759326" cy="1363855"/>
      </dsp:txXfrm>
    </dsp:sp>
    <dsp:sp modelId="{AEED9DE3-ABEF-47E4-B8F2-411121EA3E1E}">
      <dsp:nvSpPr>
        <dsp:cNvPr id="0" name=""/>
        <dsp:cNvSpPr/>
      </dsp:nvSpPr>
      <dsp:spPr>
        <a:xfrm>
          <a:off x="2691845" y="2180311"/>
          <a:ext cx="354885" cy="3548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15EB6-F14A-47FC-8150-844CF9E1AEF3}">
      <dsp:nvSpPr>
        <dsp:cNvPr id="0" name=""/>
        <dsp:cNvSpPr/>
      </dsp:nvSpPr>
      <dsp:spPr>
        <a:xfrm>
          <a:off x="2869288" y="2357754"/>
          <a:ext cx="1812182" cy="25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047" tIns="0" rIns="0" bIns="0" numCol="1" spcCol="1270" anchor="t" anchorCtr="0">
          <a:noAutofit/>
        </a:bodyPr>
        <a:lstStyle/>
        <a:p>
          <a:pPr marL="0" lvl="0" indent="0" algn="l" defTabSz="2889250">
            <a:lnSpc>
              <a:spcPct val="90000"/>
            </a:lnSpc>
            <a:spcBef>
              <a:spcPct val="0"/>
            </a:spcBef>
            <a:spcAft>
              <a:spcPct val="35000"/>
            </a:spcAft>
            <a:buNone/>
          </a:pPr>
          <a:endParaRPr lang="ro-RO" sz="6500" kern="1200" dirty="0"/>
        </a:p>
      </dsp:txBody>
      <dsp:txXfrm>
        <a:off x="2869288" y="2357754"/>
        <a:ext cx="1812182" cy="2567258"/>
      </dsp:txXfrm>
    </dsp:sp>
    <dsp:sp modelId="{594BA421-BD8B-4E06-8242-68B1F0F329CF}">
      <dsp:nvSpPr>
        <dsp:cNvPr id="0" name=""/>
        <dsp:cNvSpPr/>
      </dsp:nvSpPr>
      <dsp:spPr>
        <a:xfrm>
          <a:off x="4775855" y="1399751"/>
          <a:ext cx="490799" cy="4907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DFDBE-D122-44B7-89C7-733A6361F1C3}">
      <dsp:nvSpPr>
        <dsp:cNvPr id="0" name=""/>
        <dsp:cNvSpPr/>
      </dsp:nvSpPr>
      <dsp:spPr>
        <a:xfrm>
          <a:off x="4765583" y="2194495"/>
          <a:ext cx="2323525" cy="266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64" tIns="0" rIns="0" bIns="0" numCol="1" spcCol="1270" anchor="t" anchorCtr="0">
          <a:noAutofit/>
        </a:bodyPr>
        <a:lstStyle/>
        <a:p>
          <a:pPr marL="0" lvl="0" indent="0" algn="ctr" defTabSz="1422400">
            <a:lnSpc>
              <a:spcPct val="90000"/>
            </a:lnSpc>
            <a:spcBef>
              <a:spcPct val="0"/>
            </a:spcBef>
            <a:spcAft>
              <a:spcPct val="35000"/>
            </a:spcAft>
            <a:buNone/>
          </a:pPr>
          <a:r>
            <a:rPr lang="ro-RO" sz="3200" b="1" i="1" kern="1200" dirty="0"/>
            <a:t>129,0 </a:t>
          </a:r>
          <a:br>
            <a:rPr lang="ro-RO" sz="3200" b="1" i="1" kern="1200" dirty="0"/>
          </a:br>
          <a:r>
            <a:rPr lang="ro-RO" sz="3200" b="1" i="1" kern="1200" dirty="0" err="1"/>
            <a:t>mlrd</a:t>
          </a:r>
          <a:r>
            <a:rPr lang="ro-RO" sz="3200" b="1" i="1" kern="1200" dirty="0"/>
            <a:t> lei</a:t>
          </a:r>
        </a:p>
      </dsp:txBody>
      <dsp:txXfrm>
        <a:off x="4765583" y="2194495"/>
        <a:ext cx="2323525" cy="2668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211DE-5A7E-4437-A5D7-FEE56C9EC3F5}">
      <dsp:nvSpPr>
        <dsp:cNvPr id="0" name=""/>
        <dsp:cNvSpPr/>
      </dsp:nvSpPr>
      <dsp:spPr>
        <a:xfrm>
          <a:off x="0" y="205787"/>
          <a:ext cx="7550759" cy="471922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60D35-8495-481C-9C2F-C13CB2EE39C6}">
      <dsp:nvSpPr>
        <dsp:cNvPr id="0" name=""/>
        <dsp:cNvSpPr/>
      </dsp:nvSpPr>
      <dsp:spPr>
        <a:xfrm>
          <a:off x="958946" y="3462996"/>
          <a:ext cx="196319" cy="1963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DCF2E-342C-4307-86C4-7AD6B231F935}">
      <dsp:nvSpPr>
        <dsp:cNvPr id="0" name=""/>
        <dsp:cNvSpPr/>
      </dsp:nvSpPr>
      <dsp:spPr>
        <a:xfrm>
          <a:off x="1057106" y="3561156"/>
          <a:ext cx="1759326" cy="136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26" tIns="0" rIns="0" bIns="0" numCol="1" spcCol="1270" anchor="t" anchorCtr="0">
          <a:noAutofit/>
        </a:bodyPr>
        <a:lstStyle/>
        <a:p>
          <a:pPr marL="0" lvl="0" indent="0" algn="ctr" defTabSz="1422400">
            <a:lnSpc>
              <a:spcPct val="90000"/>
            </a:lnSpc>
            <a:spcBef>
              <a:spcPct val="0"/>
            </a:spcBef>
            <a:spcAft>
              <a:spcPct val="35000"/>
            </a:spcAft>
            <a:buNone/>
          </a:pPr>
          <a:r>
            <a:rPr lang="ro-RO" sz="3200" b="1" i="1" kern="1200" dirty="0"/>
            <a:t>8,7 </a:t>
          </a:r>
          <a:br>
            <a:rPr lang="ro-RO" sz="3200" b="1" i="1" kern="1200" dirty="0"/>
          </a:br>
          <a:r>
            <a:rPr lang="ro-RO" sz="3200" b="1" i="1" kern="1200" dirty="0" err="1"/>
            <a:t>mlrd</a:t>
          </a:r>
          <a:r>
            <a:rPr lang="ro-RO" sz="3200" b="1" i="1" kern="1200" dirty="0"/>
            <a:t> lei</a:t>
          </a:r>
        </a:p>
      </dsp:txBody>
      <dsp:txXfrm>
        <a:off x="1057106" y="3561156"/>
        <a:ext cx="1759326" cy="1363855"/>
      </dsp:txXfrm>
    </dsp:sp>
    <dsp:sp modelId="{AEED9DE3-ABEF-47E4-B8F2-411121EA3E1E}">
      <dsp:nvSpPr>
        <dsp:cNvPr id="0" name=""/>
        <dsp:cNvSpPr/>
      </dsp:nvSpPr>
      <dsp:spPr>
        <a:xfrm>
          <a:off x="2691845" y="2180311"/>
          <a:ext cx="354885" cy="3548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15EB6-F14A-47FC-8150-844CF9E1AEF3}">
      <dsp:nvSpPr>
        <dsp:cNvPr id="0" name=""/>
        <dsp:cNvSpPr/>
      </dsp:nvSpPr>
      <dsp:spPr>
        <a:xfrm>
          <a:off x="2869288" y="2357754"/>
          <a:ext cx="1812182" cy="25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047" tIns="0" rIns="0" bIns="0" numCol="1" spcCol="1270" anchor="t" anchorCtr="0">
          <a:noAutofit/>
        </a:bodyPr>
        <a:lstStyle/>
        <a:p>
          <a:pPr marL="0" lvl="0" indent="0" algn="l" defTabSz="2889250">
            <a:lnSpc>
              <a:spcPct val="90000"/>
            </a:lnSpc>
            <a:spcBef>
              <a:spcPct val="0"/>
            </a:spcBef>
            <a:spcAft>
              <a:spcPct val="35000"/>
            </a:spcAft>
            <a:buNone/>
          </a:pPr>
          <a:endParaRPr lang="ro-RO" sz="6500" kern="1200" dirty="0"/>
        </a:p>
      </dsp:txBody>
      <dsp:txXfrm>
        <a:off x="2869288" y="2357754"/>
        <a:ext cx="1812182" cy="2567258"/>
      </dsp:txXfrm>
    </dsp:sp>
    <dsp:sp modelId="{594BA421-BD8B-4E06-8242-68B1F0F329CF}">
      <dsp:nvSpPr>
        <dsp:cNvPr id="0" name=""/>
        <dsp:cNvSpPr/>
      </dsp:nvSpPr>
      <dsp:spPr>
        <a:xfrm>
          <a:off x="4775855" y="1399751"/>
          <a:ext cx="490799" cy="4907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DFDBE-D122-44B7-89C7-733A6361F1C3}">
      <dsp:nvSpPr>
        <dsp:cNvPr id="0" name=""/>
        <dsp:cNvSpPr/>
      </dsp:nvSpPr>
      <dsp:spPr>
        <a:xfrm>
          <a:off x="4756802" y="2378019"/>
          <a:ext cx="1706749" cy="2276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64" tIns="0" rIns="0" bIns="0" numCol="1" spcCol="1270" anchor="t" anchorCtr="0">
          <a:noAutofit/>
        </a:bodyPr>
        <a:lstStyle/>
        <a:p>
          <a:pPr marL="0" lvl="0" indent="0" algn="ctr" defTabSz="1422400">
            <a:lnSpc>
              <a:spcPct val="90000"/>
            </a:lnSpc>
            <a:spcBef>
              <a:spcPct val="0"/>
            </a:spcBef>
            <a:spcAft>
              <a:spcPct val="35000"/>
            </a:spcAft>
            <a:buNone/>
          </a:pPr>
          <a:r>
            <a:rPr lang="ro-RO" sz="3200" b="1" i="1" kern="1200" dirty="0"/>
            <a:t>10,3 </a:t>
          </a:r>
          <a:br>
            <a:rPr lang="ro-RO" sz="3200" b="1" i="1" kern="1200" dirty="0"/>
          </a:br>
          <a:r>
            <a:rPr lang="ro-RO" sz="3200" b="1" i="1" kern="1200" dirty="0" err="1"/>
            <a:t>mlrd</a:t>
          </a:r>
          <a:r>
            <a:rPr lang="ro-RO" sz="3200" b="1" i="1" kern="1200" dirty="0"/>
            <a:t> lei</a:t>
          </a:r>
        </a:p>
      </dsp:txBody>
      <dsp:txXfrm>
        <a:off x="4756802" y="2378019"/>
        <a:ext cx="1706749" cy="227684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0.64542</cdr:x>
      <cdr:y>0.95156</cdr:y>
    </cdr:from>
    <cdr:to>
      <cdr:x>0.71772</cdr:x>
      <cdr:y>0.99926</cdr:y>
    </cdr:to>
    <cdr:sp macro="" textlink="">
      <cdr:nvSpPr>
        <cdr:cNvPr id="2" name="Dreptunghi 1">
          <a:extLst xmlns:a="http://schemas.openxmlformats.org/drawingml/2006/main">
            <a:ext uri="{FF2B5EF4-FFF2-40B4-BE49-F238E27FC236}">
              <a16:creationId xmlns:a16="http://schemas.microsoft.com/office/drawing/2014/main" id="{2B1EE767-2779-7F2B-907A-586DC2E5D651}"/>
            </a:ext>
          </a:extLst>
        </cdr:cNvPr>
        <cdr:cNvSpPr/>
      </cdr:nvSpPr>
      <cdr:spPr>
        <a:xfrm xmlns:a="http://schemas.openxmlformats.org/drawingml/2006/main">
          <a:off x="10278848" y="6821296"/>
          <a:ext cx="1151344" cy="34195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ro-RO" dirty="0"/>
        </a:p>
      </cdr:txBody>
    </cdr:sp>
  </cdr:relSizeAnchor>
</c:userShapes>
</file>

<file path=ppt/drawings/drawing2.xml><?xml version="1.0" encoding="utf-8"?>
<c:userShapes xmlns:c="http://schemas.openxmlformats.org/drawingml/2006/chart">
  <cdr:relSizeAnchor xmlns:cdr="http://schemas.openxmlformats.org/drawingml/2006/chartDrawing">
    <cdr:from>
      <cdr:x>0.84444</cdr:x>
      <cdr:y>0.07565</cdr:y>
    </cdr:from>
    <cdr:to>
      <cdr:x>0.94074</cdr:x>
      <cdr:y>0.13447</cdr:y>
    </cdr:to>
    <cdr:sp macro="" textlink="">
      <cdr:nvSpPr>
        <cdr:cNvPr id="2" name="CasetăText 1">
          <a:extLst xmlns:a="http://schemas.openxmlformats.org/drawingml/2006/main">
            <a:ext uri="{FF2B5EF4-FFF2-40B4-BE49-F238E27FC236}">
              <a16:creationId xmlns:a16="http://schemas.microsoft.com/office/drawing/2014/main" id="{D90D3551-CD58-3456-4EA9-D7E60BB62C4F}"/>
            </a:ext>
          </a:extLst>
        </cdr:cNvPr>
        <cdr:cNvSpPr txBox="1"/>
      </cdr:nvSpPr>
      <cdr:spPr>
        <a:xfrm xmlns:a="http://schemas.openxmlformats.org/drawingml/2006/main">
          <a:off x="8686801" y="489939"/>
          <a:ext cx="990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o-RO" sz="1800" b="1" i="1" kern="1200" dirty="0" err="1"/>
            <a:t>mln</a:t>
          </a:r>
          <a:r>
            <a:rPr lang="ro-RO" sz="1800" b="1" i="1" kern="1200" dirty="0"/>
            <a:t>. lei</a:t>
          </a:r>
        </a:p>
      </cdr:txBody>
    </cdr:sp>
  </cdr:relSizeAnchor>
</c:userShapes>
</file>

<file path=ppt/drawings/drawing3.xml><?xml version="1.0" encoding="utf-8"?>
<c:userShapes xmlns:c="http://schemas.openxmlformats.org/drawingml/2006/chart">
  <cdr:relSizeAnchor xmlns:cdr="http://schemas.openxmlformats.org/drawingml/2006/chartDrawing">
    <cdr:from>
      <cdr:x>0.48079</cdr:x>
      <cdr:y>0.22338</cdr:y>
    </cdr:from>
    <cdr:to>
      <cdr:x>0.93554</cdr:x>
      <cdr:y>0.95365</cdr:y>
    </cdr:to>
    <cdr:cxnSp macro="">
      <cdr:nvCxnSpPr>
        <cdr:cNvPr id="3" name="Straight Connector 2">
          <a:extLst xmlns:a="http://schemas.openxmlformats.org/drawingml/2006/main">
            <a:ext uri="{FF2B5EF4-FFF2-40B4-BE49-F238E27FC236}">
              <a16:creationId xmlns:a16="http://schemas.microsoft.com/office/drawing/2014/main" id="{6AEAD560-3891-49F1-9F31-919102F5CD7C}"/>
            </a:ext>
          </a:extLst>
        </cdr:cNvPr>
        <cdr:cNvCxnSpPr/>
      </cdr:nvCxnSpPr>
      <cdr:spPr>
        <a:xfrm xmlns:a="http://schemas.openxmlformats.org/drawingml/2006/main" flipV="1">
          <a:off x="7876781" y="1552869"/>
          <a:ext cx="7450214" cy="5076746"/>
        </a:xfrm>
        <a:prstGeom xmlns:a="http://schemas.openxmlformats.org/drawingml/2006/main" prst="line">
          <a:avLst/>
        </a:prstGeom>
        <a:ln xmlns:a="http://schemas.openxmlformats.org/drawingml/2006/main" w="28575"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a:extLst>
              <a:ext uri="{FF2B5EF4-FFF2-40B4-BE49-F238E27FC236}">
                <a16:creationId xmlns:a16="http://schemas.microsoft.com/office/drawing/2014/main" id="{9649AFF4-CE00-87FE-C91C-77F687F7E4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a:extLst>
              <a:ext uri="{FF2B5EF4-FFF2-40B4-BE49-F238E27FC236}">
                <a16:creationId xmlns:a16="http://schemas.microsoft.com/office/drawing/2014/main" id="{E5501A53-E9E4-9AAB-5720-A9FB1FD2D5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1FC6B1-3A65-4DCE-A2F8-08E6183B2007}" type="datetimeFigureOut">
              <a:rPr lang="ro-RO" smtClean="0"/>
              <a:t>24.07.2025</a:t>
            </a:fld>
            <a:endParaRPr lang="ro-RO"/>
          </a:p>
        </p:txBody>
      </p:sp>
      <p:sp>
        <p:nvSpPr>
          <p:cNvPr id="4" name="Substituent subsol 3">
            <a:extLst>
              <a:ext uri="{FF2B5EF4-FFF2-40B4-BE49-F238E27FC236}">
                <a16:creationId xmlns:a16="http://schemas.microsoft.com/office/drawing/2014/main" id="{D118D79C-D6DB-96D9-9AAF-C92A108439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5" name="Substituent număr diapozitiv 4">
            <a:extLst>
              <a:ext uri="{FF2B5EF4-FFF2-40B4-BE49-F238E27FC236}">
                <a16:creationId xmlns:a16="http://schemas.microsoft.com/office/drawing/2014/main" id="{A1DF2D69-FB02-13FB-3C3F-10C11A1FB2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30BDAB-63D7-48FD-A132-E90C4E50E533}" type="slidenum">
              <a:rPr lang="ro-RO" smtClean="0"/>
              <a:t>‹#›</a:t>
            </a:fld>
            <a:endParaRPr lang="ro-RO"/>
          </a:p>
        </p:txBody>
      </p:sp>
    </p:spTree>
    <p:extLst>
      <p:ext uri="{BB962C8B-B14F-4D97-AF65-F5344CB8AC3E}">
        <p14:creationId xmlns:p14="http://schemas.microsoft.com/office/powerpoint/2010/main" val="33918650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7.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6.sv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5.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4.svg"/><Relationship Id="rId10" Type="http://schemas.openxmlformats.org/officeDocument/2006/relationships/image" Target="../media/image9.svg"/><Relationship Id="rId19" Type="http://schemas.openxmlformats.org/officeDocument/2006/relationships/chart" Target="../charts/chart8.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8.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9.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2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diagramQuickStyle" Target="../diagrams/quickStyle2.xml"/><Relationship Id="rId3" Type="http://schemas.openxmlformats.org/officeDocument/2006/relationships/image" Target="../media/image2.png"/><Relationship Id="rId21" Type="http://schemas.openxmlformats.org/officeDocument/2006/relationships/diagramQuickStyle" Target="../diagrams/quickStyle1.xml"/><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diagramLayout" Target="../diagrams/layout2.xml"/><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diagramLayout" Target="../diagrams/layout1.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diagramData" Target="../diagrams/data2.xml"/><Relationship Id="rId5" Type="http://schemas.openxmlformats.org/officeDocument/2006/relationships/image" Target="../media/image4.png"/><Relationship Id="rId15" Type="http://schemas.openxmlformats.org/officeDocument/2006/relationships/image" Target="../media/image14.png"/><Relationship Id="rId23" Type="http://schemas.microsoft.com/office/2007/relationships/diagramDrawing" Target="../diagrams/drawing1.xml"/><Relationship Id="rId28" Type="http://schemas.microsoft.com/office/2007/relationships/diagramDrawing" Target="../diagrams/drawing2.xml"/><Relationship Id="rId10" Type="http://schemas.openxmlformats.org/officeDocument/2006/relationships/image" Target="../media/image9.svg"/><Relationship Id="rId19" Type="http://schemas.openxmlformats.org/officeDocument/2006/relationships/diagramData" Target="../diagrams/data1.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diagramColors" Target="../diagrams/colors1.xml"/><Relationship Id="rId27"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30.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10.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11.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image" Target="../media/image33.png"/><Relationship Id="rId21" Type="http://schemas.openxmlformats.org/officeDocument/2006/relationships/image" Target="../media/image35.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png"/><Relationship Id="rId25" Type="http://schemas.openxmlformats.org/officeDocument/2006/relationships/image" Target="../media/image37.png"/><Relationship Id="rId2" Type="http://schemas.openxmlformats.org/officeDocument/2006/relationships/image" Target="../media/image18.png"/><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8.png"/><Relationship Id="rId24" Type="http://schemas.openxmlformats.org/officeDocument/2006/relationships/image" Target="../media/image30.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31.png"/><Relationship Id="rId10" Type="http://schemas.openxmlformats.org/officeDocument/2006/relationships/image" Target="../media/image7.svg"/><Relationship Id="rId19" Type="http://schemas.openxmlformats.org/officeDocument/2006/relationships/image" Target="../media/image16.png"/><Relationship Id="rId4" Type="http://schemas.openxmlformats.org/officeDocument/2006/relationships/image" Target="../media/image34.svg"/><Relationship Id="rId9" Type="http://schemas.openxmlformats.org/officeDocument/2006/relationships/image" Target="../media/image6.png"/><Relationship Id="rId14" Type="http://schemas.openxmlformats.org/officeDocument/2006/relationships/image" Target="../media/image11.svg"/><Relationship Id="rId22" Type="http://schemas.openxmlformats.org/officeDocument/2006/relationships/image" Target="../media/image36.sv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12.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13.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4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3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41.svg"/></Relationships>
</file>

<file path=ppt/slides/_rels/slide2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42.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43.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14.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20"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44.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15.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16.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image" Target="../media/image45.jpe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1.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2.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3.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4.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5.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chart" Target="../charts/chart6.xml"/><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465" y="6591300"/>
            <a:ext cx="18292465" cy="3695700"/>
            <a:chOff x="0" y="0"/>
            <a:chExt cx="5059411" cy="867278"/>
          </a:xfrm>
          <a:solidFill>
            <a:schemeClr val="accent1">
              <a:lumMod val="75000"/>
            </a:schemeClr>
          </a:solidFill>
        </p:grpSpPr>
        <p:sp>
          <p:nvSpPr>
            <p:cNvPr id="4" name="Freeform 4"/>
            <p:cNvSpPr/>
            <p:nvPr/>
          </p:nvSpPr>
          <p:spPr>
            <a:xfrm>
              <a:off x="0" y="0"/>
              <a:ext cx="5059411" cy="867278"/>
            </a:xfrm>
            <a:prstGeom prst="rect">
              <a:avLst/>
            </a:prstGeom>
            <a:grpFill/>
          </p:spPr>
          <p:txBody>
            <a:bodyPr/>
            <a:lstStyle/>
            <a:p>
              <a:endParaRPr lang="en-US" dirty="0"/>
            </a:p>
          </p:txBody>
        </p:sp>
        <p:sp>
          <p:nvSpPr>
            <p:cNvPr id="5" name="TextBox 5"/>
            <p:cNvSpPr txBox="1"/>
            <p:nvPr/>
          </p:nvSpPr>
          <p:spPr>
            <a:xfrm>
              <a:off x="0" y="-38100"/>
              <a:ext cx="5059411" cy="905378"/>
            </a:xfrm>
            <a:prstGeom prst="rect">
              <a:avLst/>
            </a:prstGeom>
            <a:grpFill/>
          </p:spPr>
          <p:txBody>
            <a:bodyPr lIns="71403" tIns="71403" rIns="71403" bIns="71403" rtlCol="0" anchor="ctr"/>
            <a:lstStyle/>
            <a:p>
              <a:pPr algn="ctr">
                <a:lnSpc>
                  <a:spcPts val="2754"/>
                </a:lnSpc>
              </a:pPr>
              <a:endParaRPr dirty="0"/>
            </a:p>
          </p:txBody>
        </p:sp>
      </p:grpSp>
      <p:sp>
        <p:nvSpPr>
          <p:cNvPr id="6" name="Freeform 6"/>
          <p:cNvSpPr/>
          <p:nvPr/>
        </p:nvSpPr>
        <p:spPr>
          <a:xfrm>
            <a:off x="2854578" y="1028700"/>
            <a:ext cx="12578843" cy="5220220"/>
          </a:xfrm>
          <a:custGeom>
            <a:avLst/>
            <a:gdLst/>
            <a:ahLst/>
            <a:cxnLst/>
            <a:rect l="l" t="t" r="r" b="b"/>
            <a:pathLst>
              <a:path w="12578843" h="5220220">
                <a:moveTo>
                  <a:pt x="0" y="0"/>
                </a:moveTo>
                <a:lnTo>
                  <a:pt x="12578844" y="0"/>
                </a:lnTo>
                <a:lnTo>
                  <a:pt x="12578844" y="5220220"/>
                </a:lnTo>
                <a:lnTo>
                  <a:pt x="0" y="5220220"/>
                </a:lnTo>
                <a:lnTo>
                  <a:pt x="0" y="0"/>
                </a:lnTo>
                <a:close/>
              </a:path>
            </a:pathLst>
          </a:custGeom>
          <a:blipFill>
            <a:blip r:embed="rId2"/>
            <a:stretch>
              <a:fillRect/>
            </a:stretch>
          </a:blipFill>
        </p:spPr>
        <p:txBody>
          <a:bodyPr/>
          <a:lstStyle/>
          <a:p>
            <a:endParaRPr lang="en-US" dirty="0"/>
          </a:p>
        </p:txBody>
      </p:sp>
      <p:sp>
        <p:nvSpPr>
          <p:cNvPr id="7" name="Freeform 7"/>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9" name="Freeform 9"/>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Freeform 13"/>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4" name="Freeform 14"/>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5" name="TextBox 15"/>
          <p:cNvSpPr txBox="1"/>
          <p:nvPr/>
        </p:nvSpPr>
        <p:spPr>
          <a:xfrm>
            <a:off x="1047185" y="6947400"/>
            <a:ext cx="16189164" cy="1787284"/>
          </a:xfrm>
          <a:prstGeom prst="rect">
            <a:avLst/>
          </a:prstGeom>
        </p:spPr>
        <p:txBody>
          <a:bodyPr lIns="0" tIns="0" rIns="0" bIns="0" rtlCol="0" anchor="t">
            <a:spAutoFit/>
          </a:bodyPr>
          <a:lstStyle/>
          <a:p>
            <a:pPr algn="ctr">
              <a:lnSpc>
                <a:spcPts val="7056"/>
              </a:lnSpc>
              <a:spcBef>
                <a:spcPct val="0"/>
              </a:spcBef>
            </a:pPr>
            <a:r>
              <a:rPr lang="en-US" sz="5040" b="1" dirty="0">
                <a:solidFill>
                  <a:schemeClr val="bg1"/>
                </a:solidFill>
              </a:rPr>
              <a:t>REZULTATELE PREZENTĂRII DECLARAȚIILOR CU PRIVIRE LA IMPOZITUL PE VENIT PENTRU ANUL 202</a:t>
            </a:r>
            <a:r>
              <a:rPr lang="ro-RO" sz="5040" b="1" dirty="0">
                <a:solidFill>
                  <a:schemeClr val="bg1"/>
                </a:solidFill>
              </a:rPr>
              <a:t>4</a:t>
            </a:r>
            <a:endParaRPr lang="en-US" sz="5040" b="1" dirty="0">
              <a:solidFill>
                <a:schemeClr val="bg1"/>
              </a:solidFill>
            </a:endParaRPr>
          </a:p>
        </p:txBody>
      </p:sp>
      <p:sp>
        <p:nvSpPr>
          <p:cNvPr id="16" name="TextBox 16"/>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17" name="TextBox 17"/>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0 8000 1525</a:t>
            </a:r>
          </a:p>
        </p:txBody>
      </p:sp>
      <p:sp>
        <p:nvSpPr>
          <p:cNvPr id="18" name="TextBox 18"/>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19" name="TextBox 19"/>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0" name="TextBox 20"/>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1" name="TextBox 21"/>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22" name="TextBox 22"/>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23" name="TextBox 23"/>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cxnSp>
        <p:nvCxnSpPr>
          <p:cNvPr id="25" name="Conector drept 24">
            <a:extLst>
              <a:ext uri="{FF2B5EF4-FFF2-40B4-BE49-F238E27FC236}">
                <a16:creationId xmlns:a16="http://schemas.microsoft.com/office/drawing/2014/main" id="{58FF8158-A699-C179-26B0-8E6066F9D1AB}"/>
              </a:ext>
            </a:extLst>
          </p:cNvPr>
          <p:cNvCxnSpPr/>
          <p:nvPr/>
        </p:nvCxnSpPr>
        <p:spPr>
          <a:xfrm>
            <a:off x="1066800" y="9105900"/>
            <a:ext cx="16189164"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6">
            <a:extLst>
              <a:ext uri="{FF2B5EF4-FFF2-40B4-BE49-F238E27FC236}">
                <a16:creationId xmlns:a16="http://schemas.microsoft.com/office/drawing/2014/main" id="{2D1454D5-101E-3B2E-046E-68B8BB8268DC}"/>
              </a:ext>
            </a:extLst>
          </p:cNvPr>
          <p:cNvGrpSpPr/>
          <p:nvPr/>
        </p:nvGrpSpPr>
        <p:grpSpPr>
          <a:xfrm rot="10800000" flipH="1">
            <a:off x="0" y="0"/>
            <a:ext cx="11949203" cy="1397986"/>
            <a:chOff x="0" y="0"/>
            <a:chExt cx="3148652" cy="515802"/>
          </a:xfrm>
        </p:grpSpPr>
        <p:sp>
          <p:nvSpPr>
            <p:cNvPr id="37" name="Freeform 17">
              <a:extLst>
                <a:ext uri="{FF2B5EF4-FFF2-40B4-BE49-F238E27FC236}">
                  <a16:creationId xmlns:a16="http://schemas.microsoft.com/office/drawing/2014/main" id="{48A064C6-9CAD-CDEF-B5C6-A8AAEA52A37C}"/>
                </a:ext>
              </a:extLst>
            </p:cNvPr>
            <p:cNvSpPr/>
            <p:nvPr/>
          </p:nvSpPr>
          <p:spPr>
            <a:xfrm>
              <a:off x="0" y="0"/>
              <a:ext cx="3148652" cy="515802"/>
            </a:xfrm>
            <a:prstGeom prst="round1Rect">
              <a:avLst/>
            </a:prstGeom>
            <a:solidFill>
              <a:srgbClr val="D9D9D9"/>
            </a:solidFill>
          </p:spPr>
        </p:sp>
        <p:sp>
          <p:nvSpPr>
            <p:cNvPr id="38" name="TextBox 18">
              <a:extLst>
                <a:ext uri="{FF2B5EF4-FFF2-40B4-BE49-F238E27FC236}">
                  <a16:creationId xmlns:a16="http://schemas.microsoft.com/office/drawing/2014/main" id="{3F5BCCDC-404A-53B0-9824-5A36FC378026}"/>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grpSp>
        <p:nvGrpSpPr>
          <p:cNvPr id="7" name="Group 7"/>
          <p:cNvGrpSpPr/>
          <p:nvPr/>
        </p:nvGrpSpPr>
        <p:grpSpPr>
          <a:xfrm>
            <a:off x="0" y="9395405"/>
            <a:ext cx="18292465" cy="889084"/>
            <a:chOff x="0" y="0"/>
            <a:chExt cx="4817769" cy="234162"/>
          </a:xfrm>
        </p:grpSpPr>
        <p:sp>
          <p:nvSpPr>
            <p:cNvPr id="8" name="Freeform 8"/>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accent1">
                <a:lumMod val="75000"/>
              </a:schemeClr>
            </a:solidFill>
          </p:spPr>
        </p:sp>
        <p:sp>
          <p:nvSpPr>
            <p:cNvPr id="9" name="TextBox 9"/>
            <p:cNvSpPr txBox="1"/>
            <p:nvPr/>
          </p:nvSpPr>
          <p:spPr>
            <a:xfrm>
              <a:off x="0" y="-47625"/>
              <a:ext cx="4817769" cy="281787"/>
            </a:xfrm>
            <a:prstGeom prst="rect">
              <a:avLst/>
            </a:prstGeom>
          </p:spPr>
          <p:txBody>
            <a:bodyPr lIns="50800" tIns="50800" rIns="50800" bIns="50800" rtlCol="0" anchor="ctr"/>
            <a:lstStyle/>
            <a:p>
              <a:pPr algn="ctr">
                <a:lnSpc>
                  <a:spcPts val="2414"/>
                </a:lnSpc>
              </a:pPr>
              <a:endParaRPr>
                <a:solidFill>
                  <a:schemeClr val="tx2"/>
                </a:solidFill>
              </a:endParaRPr>
            </a:p>
          </p:txBody>
        </p:sp>
      </p:grpSp>
      <p:sp>
        <p:nvSpPr>
          <p:cNvPr id="10" name="Freeform 10"/>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2" name="Freeform 12"/>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Freeform 17"/>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2" name="Freeform 22"/>
          <p:cNvSpPr/>
          <p:nvPr/>
        </p:nvSpPr>
        <p:spPr>
          <a:xfrm>
            <a:off x="1696085" y="5571801"/>
            <a:ext cx="7315200" cy="301752"/>
          </a:xfrm>
          <a:custGeom>
            <a:avLst/>
            <a:gdLst/>
            <a:ahLst/>
            <a:cxnLst/>
            <a:rect l="l" t="t" r="r" b="b"/>
            <a:pathLst>
              <a:path w="7315200" h="301752">
                <a:moveTo>
                  <a:pt x="0" y="0"/>
                </a:moveTo>
                <a:lnTo>
                  <a:pt x="7315200" y="0"/>
                </a:lnTo>
                <a:lnTo>
                  <a:pt x="7315200" y="301752"/>
                </a:lnTo>
                <a:lnTo>
                  <a:pt x="0" y="30175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3" name="TextBox 23"/>
          <p:cNvSpPr txBox="1"/>
          <p:nvPr/>
        </p:nvSpPr>
        <p:spPr>
          <a:xfrm>
            <a:off x="1561955" y="259816"/>
            <a:ext cx="9659493" cy="731034"/>
          </a:xfrm>
          <a:prstGeom prst="rect">
            <a:avLst/>
          </a:prstGeom>
        </p:spPr>
        <p:txBody>
          <a:bodyPr lIns="0" tIns="0" rIns="0" bIns="0" rtlCol="0" anchor="t">
            <a:spAutoFit/>
          </a:bodyPr>
          <a:lstStyle/>
          <a:p>
            <a:pPr algn="l">
              <a:lnSpc>
                <a:spcPts val="2919"/>
              </a:lnSpc>
            </a:pPr>
            <a:r>
              <a:rPr lang="en-US" sz="2400" b="1" dirty="0">
                <a:solidFill>
                  <a:schemeClr val="tx2"/>
                </a:solidFill>
                <a:latin typeface="+mj-lt"/>
              </a:rPr>
              <a:t>IMPACTUL PREVEDERILOR ART. 87 ALIN. (1</a:t>
            </a:r>
            <a:r>
              <a:rPr lang="ro-RO" sz="2400" b="1" baseline="30000" dirty="0">
                <a:solidFill>
                  <a:schemeClr val="tx2"/>
                </a:solidFill>
                <a:latin typeface="+mj-lt"/>
              </a:rPr>
              <a:t>1</a:t>
            </a:r>
            <a:r>
              <a:rPr lang="ro-RO" sz="2400" b="1" dirty="0">
                <a:solidFill>
                  <a:schemeClr val="tx2"/>
                </a:solidFill>
                <a:latin typeface="+mj-lt"/>
              </a:rPr>
              <a:t>)</a:t>
            </a:r>
            <a:r>
              <a:rPr lang="en-US" sz="2400" b="1" dirty="0">
                <a:solidFill>
                  <a:schemeClr val="tx2"/>
                </a:solidFill>
                <a:latin typeface="+mj-lt"/>
              </a:rPr>
              <a:t> DIN CODUL FISCAL </a:t>
            </a:r>
          </a:p>
          <a:p>
            <a:pPr algn="l">
              <a:lnSpc>
                <a:spcPts val="2919"/>
              </a:lnSpc>
              <a:spcBef>
                <a:spcPct val="0"/>
              </a:spcBef>
            </a:pPr>
            <a:r>
              <a:rPr lang="ro-RO" sz="2400" b="1" i="1" dirty="0">
                <a:solidFill>
                  <a:schemeClr val="tx2"/>
                </a:solidFill>
                <a:latin typeface="+mj-lt"/>
              </a:rPr>
              <a:t>pentru</a:t>
            </a:r>
            <a:r>
              <a:rPr lang="en-US" sz="2400" b="1" i="1" dirty="0">
                <a:solidFill>
                  <a:schemeClr val="tx2"/>
                </a:solidFill>
                <a:latin typeface="+mj-lt"/>
              </a:rPr>
              <a:t> </a:t>
            </a:r>
            <a:r>
              <a:rPr lang="ro-RO" sz="2400" b="1" i="1" dirty="0">
                <a:solidFill>
                  <a:schemeClr val="tx2"/>
                </a:solidFill>
                <a:latin typeface="+mj-lt"/>
              </a:rPr>
              <a:t>perioada</a:t>
            </a:r>
            <a:r>
              <a:rPr lang="en-US" sz="2400" b="1" i="1" dirty="0">
                <a:solidFill>
                  <a:schemeClr val="tx2"/>
                </a:solidFill>
                <a:latin typeface="+mj-lt"/>
              </a:rPr>
              <a:t> </a:t>
            </a:r>
            <a:r>
              <a:rPr lang="ro-RO" sz="2400" b="1" i="1" dirty="0">
                <a:solidFill>
                  <a:schemeClr val="tx2"/>
                </a:solidFill>
                <a:latin typeface="+mj-lt"/>
              </a:rPr>
              <a:t>fiscală</a:t>
            </a:r>
            <a:r>
              <a:rPr lang="en-US" sz="2400" b="1" i="1" dirty="0">
                <a:solidFill>
                  <a:schemeClr val="tx2"/>
                </a:solidFill>
                <a:latin typeface="+mj-lt"/>
              </a:rPr>
              <a:t> 202</a:t>
            </a:r>
            <a:r>
              <a:rPr lang="ro-RO" sz="2400" b="1" i="1" dirty="0">
                <a:solidFill>
                  <a:schemeClr val="tx2"/>
                </a:solidFill>
                <a:latin typeface="+mj-lt"/>
              </a:rPr>
              <a:t>4</a:t>
            </a:r>
            <a:endParaRPr lang="en-US" sz="2400" b="1" i="1" dirty="0">
              <a:solidFill>
                <a:schemeClr val="tx2"/>
              </a:solidFill>
              <a:latin typeface="+mj-lt"/>
            </a:endParaRPr>
          </a:p>
        </p:txBody>
      </p:sp>
      <p:sp>
        <p:nvSpPr>
          <p:cNvPr id="24" name="TextBox 24"/>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5" name="TextBox 25"/>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0 8000 1525</a:t>
            </a:r>
          </a:p>
        </p:txBody>
      </p:sp>
      <p:sp>
        <p:nvSpPr>
          <p:cNvPr id="26" name="TextBox 26"/>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7" name="TextBox 27"/>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8" name="TextBox 28"/>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9" name="TextBox 29"/>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0" name="TextBox 30"/>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@sfs-md</a:t>
            </a:r>
          </a:p>
        </p:txBody>
      </p:sp>
      <p:sp>
        <p:nvSpPr>
          <p:cNvPr id="31" name="TextBox 31"/>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sfs-md</a:t>
            </a:r>
          </a:p>
        </p:txBody>
      </p:sp>
      <p:sp>
        <p:nvSpPr>
          <p:cNvPr id="33" name="TextBox 33"/>
          <p:cNvSpPr txBox="1"/>
          <p:nvPr/>
        </p:nvSpPr>
        <p:spPr>
          <a:xfrm>
            <a:off x="2285026" y="2693048"/>
            <a:ext cx="4949997" cy="2330253"/>
          </a:xfrm>
          <a:prstGeom prst="rect">
            <a:avLst/>
          </a:prstGeom>
        </p:spPr>
        <p:txBody>
          <a:bodyPr lIns="0" tIns="0" rIns="0" bIns="0" rtlCol="0" anchor="t">
            <a:spAutoFit/>
          </a:bodyPr>
          <a:lstStyle/>
          <a:p>
            <a:pPr algn="ctr">
              <a:lnSpc>
                <a:spcPts val="13725"/>
              </a:lnSpc>
            </a:pPr>
            <a:r>
              <a:rPr lang="ro-RO" sz="17300" b="1" spc="-722" dirty="0">
                <a:solidFill>
                  <a:schemeClr val="tx2"/>
                </a:solidFill>
              </a:rPr>
              <a:t>7 595</a:t>
            </a:r>
            <a:endParaRPr lang="en-US" sz="17300" b="1" spc="-722" dirty="0">
              <a:solidFill>
                <a:schemeClr val="tx2"/>
              </a:solidFill>
            </a:endParaRPr>
          </a:p>
          <a:p>
            <a:pPr>
              <a:lnSpc>
                <a:spcPts val="4184"/>
              </a:lnSpc>
            </a:pPr>
            <a:r>
              <a:rPr lang="ro-RO" sz="4800" b="1" i="1" spc="-220" dirty="0">
                <a:solidFill>
                  <a:srgbClr val="000000"/>
                </a:solidFill>
              </a:rPr>
              <a:t>   </a:t>
            </a:r>
            <a:r>
              <a:rPr lang="en-US" sz="4800" b="1" i="1" spc="-220" dirty="0">
                <a:solidFill>
                  <a:srgbClr val="000000"/>
                </a:solidFill>
              </a:rPr>
              <a:t>beneficiari</a:t>
            </a:r>
          </a:p>
        </p:txBody>
      </p:sp>
      <p:sp>
        <p:nvSpPr>
          <p:cNvPr id="34" name="TextBox 34"/>
          <p:cNvSpPr txBox="1"/>
          <p:nvPr/>
        </p:nvSpPr>
        <p:spPr>
          <a:xfrm>
            <a:off x="1333890" y="6467607"/>
            <a:ext cx="7061817" cy="2201821"/>
          </a:xfrm>
          <a:prstGeom prst="rect">
            <a:avLst/>
          </a:prstGeom>
        </p:spPr>
        <p:txBody>
          <a:bodyPr wrap="square" lIns="0" tIns="0" rIns="0" bIns="0" rtlCol="0" anchor="t">
            <a:spAutoFit/>
          </a:bodyPr>
          <a:lstStyle/>
          <a:p>
            <a:pPr algn="ctr">
              <a:lnSpc>
                <a:spcPts val="10639"/>
              </a:lnSpc>
              <a:spcBef>
                <a:spcPct val="0"/>
              </a:spcBef>
            </a:pPr>
            <a:r>
              <a:rPr lang="en-US" sz="8000" b="1" spc="835" dirty="0">
                <a:solidFill>
                  <a:schemeClr val="tx2"/>
                </a:solidFill>
              </a:rPr>
              <a:t>1,</a:t>
            </a:r>
            <a:r>
              <a:rPr lang="ro-RO" sz="8000" b="1" spc="835" dirty="0">
                <a:solidFill>
                  <a:schemeClr val="tx2"/>
                </a:solidFill>
              </a:rPr>
              <a:t>7</a:t>
            </a:r>
            <a:r>
              <a:rPr lang="en-US" sz="8000" b="1" spc="835" dirty="0">
                <a:solidFill>
                  <a:schemeClr val="tx2"/>
                </a:solidFill>
              </a:rPr>
              <a:t> mlrd lei</a:t>
            </a:r>
          </a:p>
          <a:p>
            <a:pPr algn="ctr">
              <a:lnSpc>
                <a:spcPts val="6999"/>
              </a:lnSpc>
              <a:spcBef>
                <a:spcPct val="0"/>
              </a:spcBef>
            </a:pPr>
            <a:r>
              <a:rPr lang="en-US" sz="4999" b="1" i="1" spc="-150" dirty="0">
                <a:solidFill>
                  <a:srgbClr val="000000"/>
                </a:solidFill>
              </a:rPr>
              <a:t>impozit calculat/ declarat</a:t>
            </a:r>
          </a:p>
        </p:txBody>
      </p:sp>
      <p:sp>
        <p:nvSpPr>
          <p:cNvPr id="3" name="Balon text: oval 2">
            <a:extLst>
              <a:ext uri="{FF2B5EF4-FFF2-40B4-BE49-F238E27FC236}">
                <a16:creationId xmlns:a16="http://schemas.microsoft.com/office/drawing/2014/main" id="{A20D335E-0861-DA96-F810-1214C628202A}"/>
              </a:ext>
            </a:extLst>
          </p:cNvPr>
          <p:cNvSpPr/>
          <p:nvPr/>
        </p:nvSpPr>
        <p:spPr>
          <a:xfrm>
            <a:off x="10896600" y="2089630"/>
            <a:ext cx="6367906" cy="5037539"/>
          </a:xfrm>
          <a:prstGeom prst="wedgeEllipseCallout">
            <a:avLst>
              <a:gd name="adj1" fmla="val -77446"/>
              <a:gd name="adj2" fmla="val 32211"/>
            </a:avLst>
          </a:prstGeom>
          <a:solidFill>
            <a:schemeClr val="accent1">
              <a:lumMod val="20000"/>
              <a:lumOff val="80000"/>
            </a:schemeClr>
          </a:solidFill>
          <a:ln>
            <a:noFill/>
          </a:ln>
          <a:effectLst>
            <a:innerShdw blurRad="63500" dist="508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a:lnSpc>
                <a:spcPts val="2745"/>
              </a:lnSpc>
            </a:pPr>
            <a:r>
              <a:rPr lang="ro-RO" b="1" dirty="0">
                <a:solidFill>
                  <a:schemeClr val="tx2"/>
                </a:solidFill>
              </a:rPr>
              <a:t>Întreprinderile clasificate ca întreprinderi micro, mici sau mijlocii, în cazul nedistribuirii dividendelor din profitul aferent perioadelor 2023 – 2025, nu achită impozitul pe venit din activitatea de întreprinzător până la momentul repartizării profitului pentru plata dividendelor, inclusiv sub formă de acțiuni sau cote părți din profitul obţinut în perioadele fiscale 2023–2025.</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522521" y="3543300"/>
            <a:ext cx="9269679" cy="2162002"/>
          </a:xfrm>
          <a:prstGeom prst="rect">
            <a:avLst/>
          </a:prstGeom>
        </p:spPr>
        <p:txBody>
          <a:bodyPr wrap="square" lIns="0" tIns="0" rIns="0" bIns="0" rtlCol="0" anchor="t">
            <a:spAutoFit/>
          </a:bodyPr>
          <a:lstStyle/>
          <a:p>
            <a:pPr algn="ctr">
              <a:lnSpc>
                <a:spcPts val="6691"/>
              </a:lnSpc>
              <a:spcBef>
                <a:spcPct val="0"/>
              </a:spcBef>
            </a:pPr>
            <a:r>
              <a:rPr lang="ro-RO" sz="8000" b="1" noProof="0" dirty="0">
                <a:solidFill>
                  <a:schemeClr val="tx2"/>
                </a:solidFill>
                <a:latin typeface="+mj-lt"/>
              </a:rPr>
              <a:t>IMPOZITUL PE VENIT</a:t>
            </a:r>
          </a:p>
          <a:p>
            <a:pPr algn="ctr">
              <a:lnSpc>
                <a:spcPts val="4920"/>
              </a:lnSpc>
              <a:spcBef>
                <a:spcPct val="0"/>
              </a:spcBef>
            </a:pPr>
            <a:r>
              <a:rPr lang="ro-RO" sz="3600" b="1" noProof="0" dirty="0">
                <a:solidFill>
                  <a:schemeClr val="tx2"/>
                </a:solidFill>
                <a:latin typeface="+mj-lt"/>
              </a:rPr>
              <a:t> </a:t>
            </a:r>
          </a:p>
          <a:p>
            <a:pPr algn="ctr">
              <a:lnSpc>
                <a:spcPts val="4920"/>
              </a:lnSpc>
              <a:spcBef>
                <a:spcPct val="0"/>
              </a:spcBef>
            </a:pPr>
            <a:r>
              <a:rPr lang="ro-RO" sz="6000" b="1" i="1" noProof="0" dirty="0">
                <a:solidFill>
                  <a:schemeClr val="tx2"/>
                </a:solidFill>
                <a:latin typeface="+mj-lt"/>
              </a:rPr>
              <a:t>al persoanelor fizice </a:t>
            </a:r>
          </a:p>
        </p:txBody>
      </p:sp>
      <p:grpSp>
        <p:nvGrpSpPr>
          <p:cNvPr id="5" name="Group 5"/>
          <p:cNvGrpSpPr/>
          <p:nvPr/>
        </p:nvGrpSpPr>
        <p:grpSpPr>
          <a:xfrm>
            <a:off x="0" y="9395405"/>
            <a:ext cx="18292465" cy="889084"/>
            <a:chOff x="0" y="0"/>
            <a:chExt cx="4817769" cy="234162"/>
          </a:xfrm>
        </p:grpSpPr>
        <p:sp>
          <p:nvSpPr>
            <p:cNvPr id="6" name="Freeform 6"/>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accent1">
                <a:lumMod val="75000"/>
              </a:schemeClr>
            </a:solidFill>
          </p:spPr>
        </p:sp>
        <p:sp>
          <p:nvSpPr>
            <p:cNvPr id="7" name="TextBox 7"/>
            <p:cNvSpPr txBox="1"/>
            <p:nvPr/>
          </p:nvSpPr>
          <p:spPr>
            <a:xfrm>
              <a:off x="0" y="-47625"/>
              <a:ext cx="4817769" cy="281787"/>
            </a:xfrm>
            <a:prstGeom prst="rect">
              <a:avLst/>
            </a:prstGeom>
          </p:spPr>
          <p:txBody>
            <a:bodyPr lIns="50800" tIns="50800" rIns="50800" bIns="50800" rtlCol="0" anchor="ctr"/>
            <a:lstStyle/>
            <a:p>
              <a:pPr algn="ctr">
                <a:lnSpc>
                  <a:spcPts val="2414"/>
                </a:lnSpc>
              </a:pPr>
              <a:endParaRPr dirty="0"/>
            </a:p>
          </p:txBody>
        </p:sp>
      </p:grpSp>
      <p:sp>
        <p:nvSpPr>
          <p:cNvPr id="8" name="Freeform 8"/>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4">
              <a:extLst>
                <a:ext uri="{96DAC541-7B7A-43D3-8B79-37D633B846F1}">
                  <asvg:svgBlip xmlns:asvg="http://schemas.microsoft.com/office/drawing/2016/SVG/main" r:embed="rId5"/>
                </a:ext>
              </a:extLst>
            </a:blip>
            <a:stretch>
              <a:fillRect l="-1035" r="-1035"/>
            </a:stretch>
          </a:blipFill>
        </p:spPr>
      </p:sp>
      <p:sp>
        <p:nvSpPr>
          <p:cNvPr id="10" name="Freeform 10"/>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Freeform 15"/>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6" name="TextBox 16"/>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17" name="TextBox 17"/>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0 8000 1525</a:t>
            </a:r>
          </a:p>
        </p:txBody>
      </p:sp>
      <p:sp>
        <p:nvSpPr>
          <p:cNvPr id="18" name="TextBox 18"/>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19" name="TextBox 19"/>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0" name="TextBox 20"/>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1" name="TextBox 21"/>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22" name="TextBox 22"/>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@sfs-md</a:t>
            </a:r>
          </a:p>
        </p:txBody>
      </p:sp>
      <p:sp>
        <p:nvSpPr>
          <p:cNvPr id="23" name="TextBox 23"/>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sfs-md</a:t>
            </a:r>
          </a:p>
        </p:txBody>
      </p:sp>
      <p:grpSp>
        <p:nvGrpSpPr>
          <p:cNvPr id="24" name="Group 16">
            <a:extLst>
              <a:ext uri="{FF2B5EF4-FFF2-40B4-BE49-F238E27FC236}">
                <a16:creationId xmlns:a16="http://schemas.microsoft.com/office/drawing/2014/main" id="{60D878F1-32E2-49FA-83C5-5D59D440FE66}"/>
              </a:ext>
            </a:extLst>
          </p:cNvPr>
          <p:cNvGrpSpPr/>
          <p:nvPr/>
        </p:nvGrpSpPr>
        <p:grpSpPr>
          <a:xfrm rot="10800000" flipH="1">
            <a:off x="0" y="0"/>
            <a:ext cx="11949203" cy="1397986"/>
            <a:chOff x="0" y="0"/>
            <a:chExt cx="3148652" cy="515802"/>
          </a:xfrm>
        </p:grpSpPr>
        <p:sp>
          <p:nvSpPr>
            <p:cNvPr id="25" name="Freeform 17">
              <a:extLst>
                <a:ext uri="{FF2B5EF4-FFF2-40B4-BE49-F238E27FC236}">
                  <a16:creationId xmlns:a16="http://schemas.microsoft.com/office/drawing/2014/main" id="{A2A61E62-443D-43A5-B6A5-FB552742B278}"/>
                </a:ext>
              </a:extLst>
            </p:cNvPr>
            <p:cNvSpPr/>
            <p:nvPr/>
          </p:nvSpPr>
          <p:spPr>
            <a:xfrm>
              <a:off x="0" y="0"/>
              <a:ext cx="3148652" cy="515802"/>
            </a:xfrm>
            <a:prstGeom prst="round1Rect">
              <a:avLst/>
            </a:prstGeom>
            <a:solidFill>
              <a:srgbClr val="D9D9D9"/>
            </a:solidFill>
          </p:spPr>
        </p:sp>
        <p:sp>
          <p:nvSpPr>
            <p:cNvPr id="26" name="TextBox 18">
              <a:extLst>
                <a:ext uri="{FF2B5EF4-FFF2-40B4-BE49-F238E27FC236}">
                  <a16:creationId xmlns:a16="http://schemas.microsoft.com/office/drawing/2014/main" id="{EB5B4FBE-55D1-4622-A782-214BD23FBF13}"/>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27" name="Freeform 6">
            <a:extLst>
              <a:ext uri="{FF2B5EF4-FFF2-40B4-BE49-F238E27FC236}">
                <a16:creationId xmlns:a16="http://schemas.microsoft.com/office/drawing/2014/main" id="{6334DA0F-D715-4FF5-9717-D02032A4818A}"/>
              </a:ext>
            </a:extLst>
          </p:cNvPr>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18"/>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16">
            <a:extLst>
              <a:ext uri="{FF2B5EF4-FFF2-40B4-BE49-F238E27FC236}">
                <a16:creationId xmlns:a16="http://schemas.microsoft.com/office/drawing/2014/main" id="{E7B1A019-E2C5-54C8-D914-3F5F4BD7673B}"/>
              </a:ext>
            </a:extLst>
          </p:cNvPr>
          <p:cNvGrpSpPr/>
          <p:nvPr/>
        </p:nvGrpSpPr>
        <p:grpSpPr>
          <a:xfrm rot="10800000" flipH="1">
            <a:off x="-4465" y="-21091"/>
            <a:ext cx="11949203" cy="1397986"/>
            <a:chOff x="0" y="0"/>
            <a:chExt cx="3148652" cy="515802"/>
          </a:xfrm>
        </p:grpSpPr>
        <p:sp>
          <p:nvSpPr>
            <p:cNvPr id="40" name="Freeform 17">
              <a:extLst>
                <a:ext uri="{FF2B5EF4-FFF2-40B4-BE49-F238E27FC236}">
                  <a16:creationId xmlns:a16="http://schemas.microsoft.com/office/drawing/2014/main" id="{F3BE7AA4-26EC-C5D6-403F-1531F9144BFB}"/>
                </a:ext>
              </a:extLst>
            </p:cNvPr>
            <p:cNvSpPr/>
            <p:nvPr/>
          </p:nvSpPr>
          <p:spPr>
            <a:xfrm>
              <a:off x="0" y="0"/>
              <a:ext cx="3148652" cy="515802"/>
            </a:xfrm>
            <a:prstGeom prst="round1Rect">
              <a:avLst/>
            </a:prstGeom>
            <a:solidFill>
              <a:srgbClr val="D9D9D9"/>
            </a:solidFill>
          </p:spPr>
        </p:sp>
        <p:sp>
          <p:nvSpPr>
            <p:cNvPr id="41" name="TextBox 18">
              <a:extLst>
                <a:ext uri="{FF2B5EF4-FFF2-40B4-BE49-F238E27FC236}">
                  <a16:creationId xmlns:a16="http://schemas.microsoft.com/office/drawing/2014/main" id="{69B099CC-AA90-82E1-4400-F5BC97A33B80}"/>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dirty="0"/>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14" name="TextBox 14"/>
          <p:cNvSpPr txBox="1"/>
          <p:nvPr/>
        </p:nvSpPr>
        <p:spPr>
          <a:xfrm>
            <a:off x="1561955" y="259816"/>
            <a:ext cx="9659493" cy="731034"/>
          </a:xfrm>
          <a:prstGeom prst="rect">
            <a:avLst/>
          </a:prstGeom>
        </p:spPr>
        <p:txBody>
          <a:bodyPr lIns="0" tIns="0" rIns="0" bIns="0" rtlCol="0" anchor="t">
            <a:spAutoFit/>
          </a:bodyPr>
          <a:lstStyle/>
          <a:p>
            <a:pPr algn="l">
              <a:lnSpc>
                <a:spcPts val="2919"/>
              </a:lnSpc>
            </a:pPr>
            <a:r>
              <a:rPr lang="en-US" sz="2400" b="1" dirty="0">
                <a:solidFill>
                  <a:schemeClr val="tx2"/>
                </a:solidFill>
                <a:latin typeface="+mj-lt"/>
              </a:rPr>
              <a:t>DECLARAŢII PREZENTATE</a:t>
            </a:r>
          </a:p>
          <a:p>
            <a:pPr algn="l">
              <a:lnSpc>
                <a:spcPts val="2919"/>
              </a:lnSpc>
              <a:spcBef>
                <a:spcPct val="0"/>
              </a:spcBef>
            </a:pPr>
            <a:r>
              <a:rPr lang="ro-RO" sz="2400" b="1" i="1" dirty="0">
                <a:solidFill>
                  <a:schemeClr val="tx2"/>
                </a:solidFill>
                <a:latin typeface="+mj-lt"/>
              </a:rPr>
              <a:t>de către persoanele fizice pentru anul 2024</a:t>
            </a:r>
            <a:endParaRPr lang="en-US" sz="2400" b="1" i="1" dirty="0">
              <a:solidFill>
                <a:schemeClr val="tx2"/>
              </a:solidFill>
              <a:latin typeface="+mj-lt"/>
            </a:endParaRPr>
          </a:p>
        </p:txBody>
      </p:sp>
      <p:grpSp>
        <p:nvGrpSpPr>
          <p:cNvPr id="18" name="Group 18"/>
          <p:cNvGrpSpPr/>
          <p:nvPr/>
        </p:nvGrpSpPr>
        <p:grpSpPr>
          <a:xfrm>
            <a:off x="0" y="9395405"/>
            <a:ext cx="18292465" cy="889084"/>
            <a:chOff x="0" y="0"/>
            <a:chExt cx="4817769" cy="234162"/>
          </a:xfrm>
        </p:grpSpPr>
        <p:sp>
          <p:nvSpPr>
            <p:cNvPr id="19" name="Freeform 19"/>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accent1">
                <a:lumMod val="75000"/>
              </a:schemeClr>
            </a:solidFill>
          </p:spPr>
        </p:sp>
        <p:sp>
          <p:nvSpPr>
            <p:cNvPr id="20" name="TextBox 20"/>
            <p:cNvSpPr txBox="1"/>
            <p:nvPr/>
          </p:nvSpPr>
          <p:spPr>
            <a:xfrm>
              <a:off x="0" y="-47625"/>
              <a:ext cx="4817769" cy="281787"/>
            </a:xfrm>
            <a:prstGeom prst="rect">
              <a:avLst/>
            </a:prstGeom>
          </p:spPr>
          <p:txBody>
            <a:bodyPr lIns="50800" tIns="50800" rIns="50800" bIns="50800" rtlCol="0" anchor="ctr"/>
            <a:lstStyle/>
            <a:p>
              <a:pPr algn="ctr">
                <a:lnSpc>
                  <a:spcPts val="2414"/>
                </a:lnSpc>
              </a:pPr>
              <a:endParaRPr dirty="0"/>
            </a:p>
          </p:txBody>
        </p:sp>
      </p:grpSp>
      <p:sp>
        <p:nvSpPr>
          <p:cNvPr id="21" name="Freeform 21"/>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Freeform 22"/>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23" name="Freeform 23"/>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4" name="Freeform 24"/>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5" name="Freeform 25"/>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6" name="Freeform 26"/>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7" name="Freeform 27"/>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8" name="Freeform 28"/>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9" name="TextBox 29"/>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30" name="TextBox 30"/>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0 8000 1525</a:t>
            </a:r>
          </a:p>
        </p:txBody>
      </p:sp>
      <p:sp>
        <p:nvSpPr>
          <p:cNvPr id="31" name="TextBox 31"/>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32" name="TextBox 32"/>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33" name="TextBox 33"/>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34" name="TextBox 34"/>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5" name="TextBox 35"/>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@sfs-md</a:t>
            </a:r>
          </a:p>
        </p:txBody>
      </p:sp>
      <p:sp>
        <p:nvSpPr>
          <p:cNvPr id="36" name="TextBox 36"/>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sfs-md</a:t>
            </a:r>
          </a:p>
        </p:txBody>
      </p:sp>
      <p:graphicFrame>
        <p:nvGraphicFramePr>
          <p:cNvPr id="50" name="Diagramă 49">
            <a:extLst>
              <a:ext uri="{FF2B5EF4-FFF2-40B4-BE49-F238E27FC236}">
                <a16:creationId xmlns:a16="http://schemas.microsoft.com/office/drawing/2014/main" id="{B8867F4A-75A6-1877-0789-27B54918BF93}"/>
              </a:ext>
            </a:extLst>
          </p:cNvPr>
          <p:cNvGraphicFramePr/>
          <p:nvPr>
            <p:extLst>
              <p:ext uri="{D42A27DB-BD31-4B8C-83A1-F6EECF244321}">
                <p14:modId xmlns:p14="http://schemas.microsoft.com/office/powerpoint/2010/main" val="2462336052"/>
              </p:ext>
            </p:extLst>
          </p:nvPr>
        </p:nvGraphicFramePr>
        <p:xfrm>
          <a:off x="9591527" y="3086100"/>
          <a:ext cx="7705873" cy="4562719"/>
        </p:xfrm>
        <a:graphic>
          <a:graphicData uri="http://schemas.openxmlformats.org/drawingml/2006/chart">
            <c:chart xmlns:c="http://schemas.openxmlformats.org/drawingml/2006/chart" xmlns:r="http://schemas.openxmlformats.org/officeDocument/2006/relationships" r:id="rId19"/>
          </a:graphicData>
        </a:graphic>
      </p:graphicFrame>
      <p:sp>
        <p:nvSpPr>
          <p:cNvPr id="5" name="Dreptunghi: colțuri rotunjite 4">
            <a:extLst>
              <a:ext uri="{FF2B5EF4-FFF2-40B4-BE49-F238E27FC236}">
                <a16:creationId xmlns:a16="http://schemas.microsoft.com/office/drawing/2014/main" id="{C8F7E3EA-CD24-3891-8ABB-35DD116E68A5}"/>
              </a:ext>
            </a:extLst>
          </p:cNvPr>
          <p:cNvSpPr/>
          <p:nvPr/>
        </p:nvSpPr>
        <p:spPr>
          <a:xfrm>
            <a:off x="759310" y="2793143"/>
            <a:ext cx="7543800" cy="312420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MD" sz="16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206 682</a:t>
            </a:r>
            <a:endParaRPr lang="ro-RO" sz="16600" dirty="0">
              <a:effectLst>
                <a:outerShdw blurRad="38100" dist="38100" dir="2700000" algn="tl">
                  <a:srgbClr val="000000">
                    <a:alpha val="43137"/>
                  </a:srgbClr>
                </a:outerShdw>
              </a:effectLst>
            </a:endParaRPr>
          </a:p>
        </p:txBody>
      </p:sp>
      <p:sp>
        <p:nvSpPr>
          <p:cNvPr id="7" name="CasetăText 6">
            <a:extLst>
              <a:ext uri="{FF2B5EF4-FFF2-40B4-BE49-F238E27FC236}">
                <a16:creationId xmlns:a16="http://schemas.microsoft.com/office/drawing/2014/main" id="{57293A1E-D4F9-6687-E3FD-E1CB0E881B7A}"/>
              </a:ext>
            </a:extLst>
          </p:cNvPr>
          <p:cNvSpPr txBox="1"/>
          <p:nvPr/>
        </p:nvSpPr>
        <p:spPr>
          <a:xfrm>
            <a:off x="1287036" y="6057931"/>
            <a:ext cx="6783872" cy="1323439"/>
          </a:xfrm>
          <a:prstGeom prst="rect">
            <a:avLst/>
          </a:prstGeom>
          <a:noFill/>
        </p:spPr>
        <p:txBody>
          <a:bodyPr wrap="square" rtlCol="0">
            <a:spAutoFit/>
          </a:bodyPr>
          <a:lstStyle/>
          <a:p>
            <a:pPr algn="ctr"/>
            <a:r>
              <a:rPr lang="ro-RO" sz="8000" b="1" i="1" dirty="0">
                <a:solidFill>
                  <a:schemeClr val="tx2"/>
                </a:solidFill>
              </a:rPr>
              <a:t>declarații</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6">
            <a:extLst>
              <a:ext uri="{FF2B5EF4-FFF2-40B4-BE49-F238E27FC236}">
                <a16:creationId xmlns:a16="http://schemas.microsoft.com/office/drawing/2014/main" id="{7CBDF3E9-F700-DE66-CC97-E88B8736E054}"/>
              </a:ext>
            </a:extLst>
          </p:cNvPr>
          <p:cNvGrpSpPr/>
          <p:nvPr/>
        </p:nvGrpSpPr>
        <p:grpSpPr>
          <a:xfrm rot="10800000" flipH="1">
            <a:off x="-4465" y="-21091"/>
            <a:ext cx="11949203" cy="1397986"/>
            <a:chOff x="0" y="0"/>
            <a:chExt cx="3148652" cy="515802"/>
          </a:xfrm>
        </p:grpSpPr>
        <p:sp>
          <p:nvSpPr>
            <p:cNvPr id="35" name="Freeform 17">
              <a:extLst>
                <a:ext uri="{FF2B5EF4-FFF2-40B4-BE49-F238E27FC236}">
                  <a16:creationId xmlns:a16="http://schemas.microsoft.com/office/drawing/2014/main" id="{72EAE8AC-DBB2-0CA3-C1AB-F4C62F9CB43F}"/>
                </a:ext>
              </a:extLst>
            </p:cNvPr>
            <p:cNvSpPr/>
            <p:nvPr/>
          </p:nvSpPr>
          <p:spPr>
            <a:xfrm>
              <a:off x="0" y="0"/>
              <a:ext cx="3148652" cy="515802"/>
            </a:xfrm>
            <a:prstGeom prst="round1Rect">
              <a:avLst/>
            </a:prstGeom>
            <a:solidFill>
              <a:srgbClr val="D9D9D9"/>
            </a:solidFill>
          </p:spPr>
        </p:sp>
        <p:sp>
          <p:nvSpPr>
            <p:cNvPr id="36" name="TextBox 18">
              <a:extLst>
                <a:ext uri="{FF2B5EF4-FFF2-40B4-BE49-F238E27FC236}">
                  <a16:creationId xmlns:a16="http://schemas.microsoft.com/office/drawing/2014/main" id="{AF1F6E02-DF47-65EA-A195-405B1F24D7DC}"/>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dirty="0"/>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7" name="TextBox 7"/>
          <p:cNvSpPr txBox="1"/>
          <p:nvPr/>
        </p:nvSpPr>
        <p:spPr>
          <a:xfrm>
            <a:off x="1357837" y="300820"/>
            <a:ext cx="9659493" cy="731034"/>
          </a:xfrm>
          <a:prstGeom prst="rect">
            <a:avLst/>
          </a:prstGeom>
        </p:spPr>
        <p:txBody>
          <a:bodyPr lIns="0" tIns="0" rIns="0" bIns="0" rtlCol="0" anchor="t">
            <a:spAutoFit/>
          </a:bodyPr>
          <a:lstStyle/>
          <a:p>
            <a:pPr algn="l">
              <a:lnSpc>
                <a:spcPts val="2919"/>
              </a:lnSpc>
            </a:pPr>
            <a:r>
              <a:rPr lang="en-US" sz="2400" b="1" dirty="0">
                <a:solidFill>
                  <a:schemeClr val="tx2"/>
                </a:solidFill>
                <a:latin typeface="+mj-lt"/>
              </a:rPr>
              <a:t>DECLARAŢII PREZENTATE</a:t>
            </a:r>
          </a:p>
          <a:p>
            <a:pPr algn="l">
              <a:lnSpc>
                <a:spcPts val="2919"/>
              </a:lnSpc>
              <a:spcBef>
                <a:spcPct val="0"/>
              </a:spcBef>
            </a:pPr>
            <a:r>
              <a:rPr lang="en-US" sz="2400" b="1" i="1" dirty="0">
                <a:solidFill>
                  <a:schemeClr val="tx2"/>
                </a:solidFill>
                <a:latin typeface="+mj-lt"/>
              </a:rPr>
              <a:t>după modul de </a:t>
            </a:r>
            <a:r>
              <a:rPr lang="ro-RO" sz="2400" b="1" i="1" dirty="0">
                <a:solidFill>
                  <a:schemeClr val="tx2"/>
                </a:solidFill>
                <a:latin typeface="+mj-lt"/>
              </a:rPr>
              <a:t>recepționare</a:t>
            </a:r>
            <a:endParaRPr lang="en-US" sz="2400" b="1" i="1" dirty="0">
              <a:solidFill>
                <a:schemeClr val="tx2"/>
              </a:solidFill>
              <a:latin typeface="+mj-lt"/>
            </a:endParaRPr>
          </a:p>
        </p:txBody>
      </p:sp>
      <p:grpSp>
        <p:nvGrpSpPr>
          <p:cNvPr id="12" name="Group 12"/>
          <p:cNvGrpSpPr/>
          <p:nvPr/>
        </p:nvGrpSpPr>
        <p:grpSpPr>
          <a:xfrm>
            <a:off x="0" y="9395405"/>
            <a:ext cx="18292465" cy="889084"/>
            <a:chOff x="0" y="0"/>
            <a:chExt cx="4817769" cy="234162"/>
          </a:xfrm>
        </p:grpSpPr>
        <p:sp>
          <p:nvSpPr>
            <p:cNvPr id="13" name="Freeform 13"/>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accent1">
                <a:lumMod val="75000"/>
              </a:schemeClr>
            </a:solidFill>
          </p:spPr>
        </p:sp>
        <p:sp>
          <p:nvSpPr>
            <p:cNvPr id="14" name="TextBox 14"/>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5" name="Freeform 15"/>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7" name="Freeform 17"/>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9"/>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0" name="Freeform 20"/>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1" name="Freeform 21"/>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2" name="Freeform 22"/>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3" name="TextBox 23"/>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4" name="TextBox 24"/>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5" name="TextBox 25"/>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6" name="TextBox 26"/>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7" name="TextBox 27"/>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8" name="TextBox 28"/>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29" name="TextBox 29"/>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0" name="TextBox 30"/>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2" name="Diagramă 1">
            <a:extLst>
              <a:ext uri="{FF2B5EF4-FFF2-40B4-BE49-F238E27FC236}">
                <a16:creationId xmlns:a16="http://schemas.microsoft.com/office/drawing/2014/main" id="{8F75A412-915B-91B4-0867-9CC101F1A85C}"/>
              </a:ext>
            </a:extLst>
          </p:cNvPr>
          <p:cNvGraphicFramePr/>
          <p:nvPr>
            <p:extLst>
              <p:ext uri="{D42A27DB-BD31-4B8C-83A1-F6EECF244321}">
                <p14:modId xmlns:p14="http://schemas.microsoft.com/office/powerpoint/2010/main" val="81937072"/>
              </p:ext>
            </p:extLst>
          </p:nvPr>
        </p:nvGraphicFramePr>
        <p:xfrm>
          <a:off x="1179484" y="2018664"/>
          <a:ext cx="7934569" cy="6931012"/>
        </p:xfrm>
        <a:graphic>
          <a:graphicData uri="http://schemas.openxmlformats.org/drawingml/2006/chart">
            <c:chart xmlns:c="http://schemas.openxmlformats.org/drawingml/2006/chart" xmlns:r="http://schemas.openxmlformats.org/officeDocument/2006/relationships" r:id="rId19"/>
          </a:graphicData>
        </a:graphic>
      </p:graphicFrame>
      <p:pic>
        <p:nvPicPr>
          <p:cNvPr id="8" name="Grafic 7" descr="Checklist with solid fill">
            <a:extLst>
              <a:ext uri="{FF2B5EF4-FFF2-40B4-BE49-F238E27FC236}">
                <a16:creationId xmlns:a16="http://schemas.microsoft.com/office/drawing/2014/main" id="{C97BD1E1-1940-01F5-EE11-3E6FE2EB8152}"/>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10108185" y="4727895"/>
            <a:ext cx="1859016" cy="1772342"/>
          </a:xfrm>
          <a:prstGeom prst="rect">
            <a:avLst/>
          </a:prstGeom>
        </p:spPr>
      </p:pic>
      <p:pic>
        <p:nvPicPr>
          <p:cNvPr id="9" name="Grafic 8" descr="Cloud Computing with solid fill">
            <a:extLst>
              <a:ext uri="{FF2B5EF4-FFF2-40B4-BE49-F238E27FC236}">
                <a16:creationId xmlns:a16="http://schemas.microsoft.com/office/drawing/2014/main" id="{B37BF8CF-C9CB-32F8-E18F-D56F8A8F36CA}"/>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10178936" y="2114171"/>
            <a:ext cx="2141811" cy="2080329"/>
          </a:xfrm>
          <a:prstGeom prst="rect">
            <a:avLst/>
          </a:prstGeom>
        </p:spPr>
      </p:pic>
      <p:pic>
        <p:nvPicPr>
          <p:cNvPr id="10" name="Grafic 9" descr="Social network with solid fill">
            <a:extLst>
              <a:ext uri="{FF2B5EF4-FFF2-40B4-BE49-F238E27FC236}">
                <a16:creationId xmlns:a16="http://schemas.microsoft.com/office/drawing/2014/main" id="{3D7D2190-37D6-93B4-3B11-5AA60721F730}"/>
              </a:ext>
            </a:extLst>
          </p:cNvPr>
          <p:cNvPicPr>
            <a:picLocks noChangeAspect="1"/>
          </p:cNvPicPr>
          <p:nvPr/>
        </p:nvPicPr>
        <p:blipFill>
          <a:blip r:embed="rId24">
            <a:extLst>
              <a:ext uri="{96DAC541-7B7A-43D3-8B79-37D633B846F1}">
                <asvg:svgBlip xmlns:asvg="http://schemas.microsoft.com/office/drawing/2016/SVG/main" r:embed="rId25"/>
              </a:ext>
            </a:extLst>
          </a:blip>
          <a:srcRect/>
          <a:stretch/>
        </p:blipFill>
        <p:spPr>
          <a:xfrm>
            <a:off x="10178937" y="6765139"/>
            <a:ext cx="2070511" cy="2001135"/>
          </a:xfrm>
          <a:prstGeom prst="rect">
            <a:avLst/>
          </a:prstGeom>
        </p:spPr>
      </p:pic>
      <p:sp>
        <p:nvSpPr>
          <p:cNvPr id="31" name="CasetăText 30">
            <a:extLst>
              <a:ext uri="{FF2B5EF4-FFF2-40B4-BE49-F238E27FC236}">
                <a16:creationId xmlns:a16="http://schemas.microsoft.com/office/drawing/2014/main" id="{203F930F-448C-88E1-A6CE-15479FFD8B35}"/>
              </a:ext>
            </a:extLst>
          </p:cNvPr>
          <p:cNvSpPr txBox="1"/>
          <p:nvPr/>
        </p:nvSpPr>
        <p:spPr>
          <a:xfrm>
            <a:off x="13054842" y="2590857"/>
            <a:ext cx="2413758" cy="952443"/>
          </a:xfrm>
          <a:prstGeom prst="rect">
            <a:avLst/>
          </a:prstGeom>
          <a:noFill/>
          <a:ln w="28575">
            <a:solidFill>
              <a:srgbClr val="FFC000"/>
            </a:solidFill>
          </a:ln>
        </p:spPr>
        <p:txBody>
          <a:bodyPr wrap="square">
            <a:spAutoFit/>
          </a:bodyPr>
          <a:lstStyle/>
          <a:p>
            <a:pPr algn="ctr">
              <a:lnSpc>
                <a:spcPts val="3384"/>
              </a:lnSpc>
            </a:pPr>
            <a:r>
              <a:rPr lang="en-US" sz="2000" b="1" i="1" dirty="0">
                <a:solidFill>
                  <a:schemeClr val="tx2"/>
                </a:solidFill>
                <a:latin typeface="+mj-lt"/>
              </a:rPr>
              <a:t>2</a:t>
            </a:r>
            <a:r>
              <a:rPr lang="ro-RO" sz="2000" b="1" i="1" dirty="0">
                <a:solidFill>
                  <a:schemeClr val="tx2"/>
                </a:solidFill>
                <a:latin typeface="+mj-lt"/>
              </a:rPr>
              <a:t>6 844</a:t>
            </a:r>
            <a:r>
              <a:rPr lang="en-US" sz="2000" b="1" i="1" dirty="0">
                <a:solidFill>
                  <a:schemeClr val="tx2"/>
                </a:solidFill>
                <a:latin typeface="+mj-lt"/>
              </a:rPr>
              <a:t> </a:t>
            </a:r>
            <a:r>
              <a:rPr lang="ro-RO" sz="2000" b="1" i="1" dirty="0">
                <a:solidFill>
                  <a:schemeClr val="tx2"/>
                </a:solidFill>
                <a:latin typeface="+mj-lt"/>
              </a:rPr>
              <a:t>declarații</a:t>
            </a:r>
          </a:p>
          <a:p>
            <a:pPr algn="ctr">
              <a:lnSpc>
                <a:spcPts val="3384"/>
              </a:lnSpc>
            </a:pPr>
            <a:r>
              <a:rPr lang="ro-RO" sz="2000" b="1" i="1" dirty="0">
                <a:solidFill>
                  <a:schemeClr val="tx2"/>
                </a:solidFill>
                <a:latin typeface="+mj-lt"/>
              </a:rPr>
              <a:t>depuse</a:t>
            </a:r>
            <a:r>
              <a:rPr lang="en-US" sz="2000" b="1" i="1" dirty="0">
                <a:solidFill>
                  <a:schemeClr val="tx2"/>
                </a:solidFill>
                <a:latin typeface="+mj-lt"/>
              </a:rPr>
              <a:t> </a:t>
            </a:r>
            <a:r>
              <a:rPr lang="ro-RO" sz="2000" b="1" i="1" dirty="0">
                <a:solidFill>
                  <a:schemeClr val="tx2"/>
                </a:solidFill>
                <a:latin typeface="+mj-lt"/>
              </a:rPr>
              <a:t>electronic</a:t>
            </a:r>
            <a:endParaRPr lang="en-US" sz="2000" b="1" i="1" dirty="0">
              <a:solidFill>
                <a:schemeClr val="tx2"/>
              </a:solidFill>
              <a:latin typeface="+mj-lt"/>
            </a:endParaRPr>
          </a:p>
        </p:txBody>
      </p:sp>
      <p:sp>
        <p:nvSpPr>
          <p:cNvPr id="33" name="CasetăText 32">
            <a:extLst>
              <a:ext uri="{FF2B5EF4-FFF2-40B4-BE49-F238E27FC236}">
                <a16:creationId xmlns:a16="http://schemas.microsoft.com/office/drawing/2014/main" id="{164B7979-FCD8-7662-06F6-17CD69D880E5}"/>
              </a:ext>
            </a:extLst>
          </p:cNvPr>
          <p:cNvSpPr txBox="1"/>
          <p:nvPr/>
        </p:nvSpPr>
        <p:spPr>
          <a:xfrm>
            <a:off x="12906762" y="5083585"/>
            <a:ext cx="3556757" cy="836126"/>
          </a:xfrm>
          <a:prstGeom prst="rect">
            <a:avLst/>
          </a:prstGeom>
          <a:noFill/>
          <a:ln w="28575">
            <a:solidFill>
              <a:srgbClr val="FFC000"/>
            </a:solidFill>
          </a:ln>
        </p:spPr>
        <p:txBody>
          <a:bodyPr wrap="square">
            <a:spAutoFit/>
          </a:bodyPr>
          <a:lstStyle/>
          <a:p>
            <a:pPr algn="ctr">
              <a:lnSpc>
                <a:spcPts val="3384"/>
              </a:lnSpc>
            </a:pPr>
            <a:r>
              <a:rPr lang="en-US" sz="2000" b="1" i="1" dirty="0">
                <a:solidFill>
                  <a:schemeClr val="tx2"/>
                </a:solidFill>
                <a:latin typeface="+mj-lt"/>
              </a:rPr>
              <a:t>2</a:t>
            </a:r>
            <a:r>
              <a:rPr lang="ro-RO" sz="2000" b="1" i="1" dirty="0">
                <a:solidFill>
                  <a:schemeClr val="tx2"/>
                </a:solidFill>
                <a:latin typeface="+mj-lt"/>
              </a:rPr>
              <a:t>7</a:t>
            </a:r>
            <a:r>
              <a:rPr lang="en-US" sz="2000" b="1" i="1" dirty="0">
                <a:solidFill>
                  <a:schemeClr val="tx2"/>
                </a:solidFill>
                <a:latin typeface="+mj-lt"/>
              </a:rPr>
              <a:t> </a:t>
            </a:r>
            <a:r>
              <a:rPr lang="ro-RO" sz="2000" b="1" i="1" dirty="0">
                <a:solidFill>
                  <a:schemeClr val="tx2"/>
                </a:solidFill>
                <a:latin typeface="+mj-lt"/>
              </a:rPr>
              <a:t>178</a:t>
            </a:r>
            <a:r>
              <a:rPr lang="en-US" sz="2000" b="1" i="1" dirty="0">
                <a:solidFill>
                  <a:schemeClr val="tx2"/>
                </a:solidFill>
                <a:latin typeface="+mj-lt"/>
              </a:rPr>
              <a:t> </a:t>
            </a:r>
            <a:r>
              <a:rPr lang="ro-RO" sz="2000" b="1" i="1" dirty="0">
                <a:solidFill>
                  <a:schemeClr val="tx2"/>
                </a:solidFill>
                <a:latin typeface="+mj-lt"/>
              </a:rPr>
              <a:t>declarații</a:t>
            </a:r>
            <a:endParaRPr lang="en-US" sz="2000" b="1" i="1" dirty="0">
              <a:solidFill>
                <a:schemeClr val="tx2"/>
              </a:solidFill>
              <a:latin typeface="+mj-lt"/>
            </a:endParaRPr>
          </a:p>
          <a:p>
            <a:pPr algn="ctr"/>
            <a:r>
              <a:rPr lang="ro-RO" sz="2000" b="1" i="1" dirty="0">
                <a:solidFill>
                  <a:schemeClr val="tx2"/>
                </a:solidFill>
                <a:latin typeface="+mj-lt"/>
              </a:rPr>
              <a:t>depuse</a:t>
            </a:r>
            <a:r>
              <a:rPr lang="en-US" sz="2000" b="1" i="1" dirty="0">
                <a:solidFill>
                  <a:schemeClr val="tx2"/>
                </a:solidFill>
                <a:latin typeface="+mj-lt"/>
              </a:rPr>
              <a:t> pe </a:t>
            </a:r>
            <a:r>
              <a:rPr lang="ro-RO" sz="2000" b="1" i="1" dirty="0">
                <a:solidFill>
                  <a:schemeClr val="tx2"/>
                </a:solidFill>
                <a:latin typeface="+mj-lt"/>
              </a:rPr>
              <a:t>suport</a:t>
            </a:r>
            <a:r>
              <a:rPr lang="en-US" sz="2000" b="1" i="1" dirty="0">
                <a:solidFill>
                  <a:schemeClr val="tx2"/>
                </a:solidFill>
                <a:latin typeface="+mj-lt"/>
              </a:rPr>
              <a:t> de </a:t>
            </a:r>
            <a:r>
              <a:rPr lang="ro-RO" sz="2000" b="1" i="1" dirty="0">
                <a:solidFill>
                  <a:schemeClr val="tx2"/>
                </a:solidFill>
                <a:latin typeface="+mj-lt"/>
              </a:rPr>
              <a:t>hârtie</a:t>
            </a:r>
          </a:p>
        </p:txBody>
      </p:sp>
      <p:sp>
        <p:nvSpPr>
          <p:cNvPr id="37" name="CasetăText 36">
            <a:extLst>
              <a:ext uri="{FF2B5EF4-FFF2-40B4-BE49-F238E27FC236}">
                <a16:creationId xmlns:a16="http://schemas.microsoft.com/office/drawing/2014/main" id="{6E57880B-7EB3-C786-F6AC-41BA9C18731E}"/>
              </a:ext>
            </a:extLst>
          </p:cNvPr>
          <p:cNvSpPr txBox="1"/>
          <p:nvPr/>
        </p:nvSpPr>
        <p:spPr>
          <a:xfrm>
            <a:off x="13054842" y="7118214"/>
            <a:ext cx="3709158" cy="1359090"/>
          </a:xfrm>
          <a:prstGeom prst="rect">
            <a:avLst/>
          </a:prstGeom>
          <a:noFill/>
          <a:ln w="28575">
            <a:solidFill>
              <a:srgbClr val="FFC000"/>
            </a:solidFill>
          </a:ln>
        </p:spPr>
        <p:txBody>
          <a:bodyPr wrap="square">
            <a:spAutoFit/>
          </a:bodyPr>
          <a:lstStyle/>
          <a:p>
            <a:pPr algn="ctr">
              <a:lnSpc>
                <a:spcPts val="3384"/>
              </a:lnSpc>
            </a:pPr>
            <a:r>
              <a:rPr lang="ro-RO" sz="2000" b="1" i="1" dirty="0">
                <a:solidFill>
                  <a:schemeClr val="tx2"/>
                </a:solidFill>
                <a:latin typeface="+mj-lt"/>
              </a:rPr>
              <a:t>152 160</a:t>
            </a:r>
            <a:r>
              <a:rPr lang="en-US" sz="2000" b="1" i="1" dirty="0">
                <a:solidFill>
                  <a:schemeClr val="tx2"/>
                </a:solidFill>
                <a:latin typeface="+mj-lt"/>
              </a:rPr>
              <a:t> </a:t>
            </a:r>
            <a:r>
              <a:rPr lang="ro-RO" sz="2000" b="1" i="1" dirty="0" err="1">
                <a:solidFill>
                  <a:schemeClr val="tx2"/>
                </a:solidFill>
                <a:latin typeface="+mj-lt"/>
              </a:rPr>
              <a:t>declaraț</a:t>
            </a:r>
            <a:r>
              <a:rPr lang="en-US" sz="2000" b="1" i="1" dirty="0">
                <a:solidFill>
                  <a:schemeClr val="tx2"/>
                </a:solidFill>
                <a:latin typeface="+mj-lt"/>
              </a:rPr>
              <a:t>ii</a:t>
            </a:r>
            <a:r>
              <a:rPr lang="ro-RO" sz="2000" b="1" i="1" dirty="0">
                <a:solidFill>
                  <a:schemeClr val="tx2"/>
                </a:solidFill>
                <a:latin typeface="+mj-lt"/>
              </a:rPr>
              <a:t> </a:t>
            </a:r>
            <a:r>
              <a:rPr lang="en-US" sz="2000" b="1" i="1" dirty="0">
                <a:solidFill>
                  <a:schemeClr val="tx2"/>
                </a:solidFill>
                <a:latin typeface="+mj-lt"/>
              </a:rPr>
              <a:t>generate </a:t>
            </a:r>
            <a:r>
              <a:rPr lang="en-US" sz="2000" b="1" i="1" dirty="0" err="1">
                <a:solidFill>
                  <a:schemeClr val="tx2"/>
                </a:solidFill>
                <a:latin typeface="+mj-lt"/>
              </a:rPr>
              <a:t>și</a:t>
            </a:r>
            <a:r>
              <a:rPr lang="ro-RO" sz="2000" b="1" i="1" dirty="0">
                <a:solidFill>
                  <a:schemeClr val="tx2"/>
                </a:solidFill>
                <a:latin typeface="+mj-lt"/>
              </a:rPr>
              <a:t> prelucrate</a:t>
            </a:r>
            <a:r>
              <a:rPr lang="en-US" sz="2000" b="1" i="1" dirty="0">
                <a:solidFill>
                  <a:schemeClr val="tx2"/>
                </a:solidFill>
                <a:latin typeface="+mj-lt"/>
              </a:rPr>
              <a:t> </a:t>
            </a:r>
            <a:r>
              <a:rPr lang="ro-RO" sz="2000" b="1" i="1" dirty="0">
                <a:solidFill>
                  <a:schemeClr val="tx2"/>
                </a:solidFill>
                <a:latin typeface="+mj-lt"/>
              </a:rPr>
              <a:t> </a:t>
            </a:r>
            <a:r>
              <a:rPr lang="en-US" sz="2000" b="1" i="1" dirty="0">
                <a:solidFill>
                  <a:schemeClr val="tx2"/>
                </a:solidFill>
                <a:latin typeface="+mj-lt"/>
              </a:rPr>
              <a:t>electronic de </a:t>
            </a:r>
            <a:r>
              <a:rPr lang="ro-RO" sz="2000" b="1" i="1" dirty="0">
                <a:solidFill>
                  <a:schemeClr val="tx2"/>
                </a:solidFill>
                <a:latin typeface="+mj-lt"/>
              </a:rPr>
              <a:t>Direcțiile deservire fiscală</a:t>
            </a:r>
            <a:endParaRPr lang="en-US" sz="2000" b="1" i="1" dirty="0">
              <a:solidFill>
                <a:schemeClr val="tx2"/>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6">
            <a:extLst>
              <a:ext uri="{FF2B5EF4-FFF2-40B4-BE49-F238E27FC236}">
                <a16:creationId xmlns:a16="http://schemas.microsoft.com/office/drawing/2014/main" id="{7CBDF3E9-F700-DE66-CC97-E88B8736E054}"/>
              </a:ext>
            </a:extLst>
          </p:cNvPr>
          <p:cNvGrpSpPr/>
          <p:nvPr/>
        </p:nvGrpSpPr>
        <p:grpSpPr>
          <a:xfrm rot="10800000" flipH="1">
            <a:off x="-4465" y="-21091"/>
            <a:ext cx="11949203" cy="1397986"/>
            <a:chOff x="0" y="0"/>
            <a:chExt cx="3148652" cy="515802"/>
          </a:xfrm>
        </p:grpSpPr>
        <p:sp>
          <p:nvSpPr>
            <p:cNvPr id="35" name="Freeform 17">
              <a:extLst>
                <a:ext uri="{FF2B5EF4-FFF2-40B4-BE49-F238E27FC236}">
                  <a16:creationId xmlns:a16="http://schemas.microsoft.com/office/drawing/2014/main" id="{72EAE8AC-DBB2-0CA3-C1AB-F4C62F9CB43F}"/>
                </a:ext>
              </a:extLst>
            </p:cNvPr>
            <p:cNvSpPr/>
            <p:nvPr/>
          </p:nvSpPr>
          <p:spPr>
            <a:xfrm>
              <a:off x="0" y="0"/>
              <a:ext cx="3148652" cy="515802"/>
            </a:xfrm>
            <a:prstGeom prst="round1Rect">
              <a:avLst/>
            </a:prstGeom>
            <a:solidFill>
              <a:srgbClr val="D9D9D9"/>
            </a:solidFill>
          </p:spPr>
        </p:sp>
        <p:sp>
          <p:nvSpPr>
            <p:cNvPr id="36" name="TextBox 18">
              <a:extLst>
                <a:ext uri="{FF2B5EF4-FFF2-40B4-BE49-F238E27FC236}">
                  <a16:creationId xmlns:a16="http://schemas.microsoft.com/office/drawing/2014/main" id="{AF1F6E02-DF47-65EA-A195-405B1F24D7DC}"/>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7" name="TextBox 7"/>
          <p:cNvSpPr txBox="1"/>
          <p:nvPr/>
        </p:nvSpPr>
        <p:spPr>
          <a:xfrm>
            <a:off x="1561955" y="259816"/>
            <a:ext cx="9659493" cy="731034"/>
          </a:xfrm>
          <a:prstGeom prst="rect">
            <a:avLst/>
          </a:prstGeom>
        </p:spPr>
        <p:txBody>
          <a:bodyPr lIns="0" tIns="0" rIns="0" bIns="0" rtlCol="0" anchor="t">
            <a:spAutoFit/>
          </a:bodyPr>
          <a:lstStyle/>
          <a:p>
            <a:pPr algn="l">
              <a:lnSpc>
                <a:spcPts val="2919"/>
              </a:lnSpc>
            </a:pPr>
            <a:r>
              <a:rPr lang="en-US" sz="2400" b="1" dirty="0">
                <a:solidFill>
                  <a:schemeClr val="tx2"/>
                </a:solidFill>
                <a:latin typeface="+mj-lt"/>
              </a:rPr>
              <a:t>DECLARAŢII PREZENTATE</a:t>
            </a:r>
          </a:p>
          <a:p>
            <a:pPr algn="l">
              <a:lnSpc>
                <a:spcPts val="2919"/>
              </a:lnSpc>
              <a:spcBef>
                <a:spcPct val="0"/>
              </a:spcBef>
            </a:pPr>
            <a:r>
              <a:rPr lang="en-US" sz="2400" b="1" i="1" dirty="0">
                <a:solidFill>
                  <a:schemeClr val="tx2"/>
                </a:solidFill>
                <a:latin typeface="+mj-lt"/>
              </a:rPr>
              <a:t>după modul de </a:t>
            </a:r>
            <a:r>
              <a:rPr lang="ro-RO" sz="2400" b="1" i="1" dirty="0">
                <a:solidFill>
                  <a:schemeClr val="tx2"/>
                </a:solidFill>
                <a:latin typeface="+mj-lt"/>
              </a:rPr>
              <a:t>recepționare</a:t>
            </a:r>
            <a:r>
              <a:rPr lang="en-US" sz="2400" b="1" i="1" dirty="0">
                <a:solidFill>
                  <a:schemeClr val="tx2"/>
                </a:solidFill>
                <a:latin typeface="+mj-lt"/>
              </a:rPr>
              <a:t> (în dinamică)</a:t>
            </a:r>
          </a:p>
        </p:txBody>
      </p:sp>
      <p:grpSp>
        <p:nvGrpSpPr>
          <p:cNvPr id="12" name="Group 12"/>
          <p:cNvGrpSpPr/>
          <p:nvPr/>
        </p:nvGrpSpPr>
        <p:grpSpPr>
          <a:xfrm>
            <a:off x="0" y="9395405"/>
            <a:ext cx="18292465" cy="889084"/>
            <a:chOff x="0" y="0"/>
            <a:chExt cx="4817769" cy="234162"/>
          </a:xfrm>
        </p:grpSpPr>
        <p:sp>
          <p:nvSpPr>
            <p:cNvPr id="13" name="Freeform 13"/>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accent1">
                <a:lumMod val="75000"/>
              </a:schemeClr>
            </a:solidFill>
          </p:spPr>
        </p:sp>
        <p:sp>
          <p:nvSpPr>
            <p:cNvPr id="14" name="TextBox 14"/>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5" name="Freeform 15"/>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7" name="Freeform 17"/>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9"/>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0" name="Freeform 20"/>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1" name="Freeform 21"/>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2" name="Freeform 22"/>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3" name="TextBox 23"/>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4" name="TextBox 24"/>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5" name="TextBox 25"/>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6" name="TextBox 26"/>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7" name="TextBox 27"/>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8" name="TextBox 28"/>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29" name="TextBox 29"/>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0" name="TextBox 30"/>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5" name="Diagramă 4">
            <a:extLst>
              <a:ext uri="{FF2B5EF4-FFF2-40B4-BE49-F238E27FC236}">
                <a16:creationId xmlns:a16="http://schemas.microsoft.com/office/drawing/2014/main" id="{6BDEBB2B-51D6-AC3A-1E0F-5AFA82909543}"/>
              </a:ext>
            </a:extLst>
          </p:cNvPr>
          <p:cNvGraphicFramePr/>
          <p:nvPr>
            <p:extLst>
              <p:ext uri="{D42A27DB-BD31-4B8C-83A1-F6EECF244321}">
                <p14:modId xmlns:p14="http://schemas.microsoft.com/office/powerpoint/2010/main" val="2441825983"/>
              </p:ext>
            </p:extLst>
          </p:nvPr>
        </p:nvGraphicFramePr>
        <p:xfrm>
          <a:off x="1638300" y="2002445"/>
          <a:ext cx="15011400" cy="6858371"/>
        </p:xfrm>
        <a:graphic>
          <a:graphicData uri="http://schemas.openxmlformats.org/drawingml/2006/chart">
            <c:chart xmlns:c="http://schemas.openxmlformats.org/drawingml/2006/chart" xmlns:r="http://schemas.openxmlformats.org/officeDocument/2006/relationships" r:id="rId19"/>
          </a:graphicData>
        </a:graphic>
      </p:graphicFrame>
      <p:cxnSp>
        <p:nvCxnSpPr>
          <p:cNvPr id="3" name="Connector: Elbow 2">
            <a:extLst>
              <a:ext uri="{FF2B5EF4-FFF2-40B4-BE49-F238E27FC236}">
                <a16:creationId xmlns:a16="http://schemas.microsoft.com/office/drawing/2014/main" id="{20B5203D-6F64-46FB-BA44-330432E7C6D3}"/>
              </a:ext>
            </a:extLst>
          </p:cNvPr>
          <p:cNvCxnSpPr>
            <a:cxnSpLocks/>
          </p:cNvCxnSpPr>
          <p:nvPr/>
        </p:nvCxnSpPr>
        <p:spPr>
          <a:xfrm flipV="1">
            <a:off x="4152900" y="2231046"/>
            <a:ext cx="10058400" cy="3886200"/>
          </a:xfrm>
          <a:prstGeom prst="bentConnector3">
            <a:avLst>
              <a:gd name="adj1" fmla="val 59905"/>
            </a:avLst>
          </a:prstGeom>
          <a:ln w="28575">
            <a:solidFill>
              <a:srgbClr val="FFDB69"/>
            </a:solidFill>
            <a:prstDash val="dash"/>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C31856AE-C96A-443B-99A6-06E70274D1B1}"/>
              </a:ext>
            </a:extLst>
          </p:cNvPr>
          <p:cNvPicPr>
            <a:picLocks noChangeAspect="1"/>
          </p:cNvPicPr>
          <p:nvPr/>
        </p:nvPicPr>
        <p:blipFill>
          <a:blip r:embed="rId20">
            <a:duotone>
              <a:schemeClr val="accent1">
                <a:shade val="45000"/>
                <a:satMod val="135000"/>
              </a:schemeClr>
              <a:prstClr val="white"/>
            </a:duotone>
          </a:blip>
          <a:stretch>
            <a:fillRect/>
          </a:stretch>
        </p:blipFill>
        <p:spPr>
          <a:xfrm>
            <a:off x="4285978" y="4750404"/>
            <a:ext cx="948094" cy="948094"/>
          </a:xfrm>
          <a:prstGeom prst="rect">
            <a:avLst/>
          </a:prstGeom>
        </p:spPr>
      </p:pic>
      <p:pic>
        <p:nvPicPr>
          <p:cNvPr id="42" name="Picture 41">
            <a:extLst>
              <a:ext uri="{FF2B5EF4-FFF2-40B4-BE49-F238E27FC236}">
                <a16:creationId xmlns:a16="http://schemas.microsoft.com/office/drawing/2014/main" id="{688CCDA8-24EF-4604-9CCF-27FCC53C306A}"/>
              </a:ext>
            </a:extLst>
          </p:cNvPr>
          <p:cNvPicPr>
            <a:picLocks noChangeAspect="1"/>
          </p:cNvPicPr>
          <p:nvPr/>
        </p:nvPicPr>
        <p:blipFill>
          <a:blip r:embed="rId21">
            <a:duotone>
              <a:schemeClr val="accent1">
                <a:shade val="45000"/>
                <a:satMod val="135000"/>
              </a:schemeClr>
              <a:prstClr val="white"/>
            </a:duotone>
          </a:blip>
          <a:stretch>
            <a:fillRect/>
          </a:stretch>
        </p:blipFill>
        <p:spPr>
          <a:xfrm>
            <a:off x="8991600" y="4770059"/>
            <a:ext cx="948094" cy="948094"/>
          </a:xfrm>
          <a:prstGeom prst="rect">
            <a:avLst/>
          </a:prstGeom>
        </p:spPr>
      </p:pic>
    </p:spTree>
    <p:extLst>
      <p:ext uri="{BB962C8B-B14F-4D97-AF65-F5344CB8AC3E}">
        <p14:creationId xmlns:p14="http://schemas.microsoft.com/office/powerpoint/2010/main" val="803077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16">
            <a:extLst>
              <a:ext uri="{FF2B5EF4-FFF2-40B4-BE49-F238E27FC236}">
                <a16:creationId xmlns:a16="http://schemas.microsoft.com/office/drawing/2014/main" id="{B0F53484-D819-2E78-F239-DD36B1B139F7}"/>
              </a:ext>
            </a:extLst>
          </p:cNvPr>
          <p:cNvGrpSpPr/>
          <p:nvPr/>
        </p:nvGrpSpPr>
        <p:grpSpPr>
          <a:xfrm rot="10800000" flipH="1">
            <a:off x="-4465" y="-21091"/>
            <a:ext cx="11949203" cy="1397986"/>
            <a:chOff x="0" y="0"/>
            <a:chExt cx="3148652" cy="515802"/>
          </a:xfrm>
        </p:grpSpPr>
        <p:sp>
          <p:nvSpPr>
            <p:cNvPr id="42" name="Freeform 17">
              <a:extLst>
                <a:ext uri="{FF2B5EF4-FFF2-40B4-BE49-F238E27FC236}">
                  <a16:creationId xmlns:a16="http://schemas.microsoft.com/office/drawing/2014/main" id="{4D6BB9C8-12E1-E2E7-5B7B-791379F2394B}"/>
                </a:ext>
              </a:extLst>
            </p:cNvPr>
            <p:cNvSpPr/>
            <p:nvPr/>
          </p:nvSpPr>
          <p:spPr>
            <a:xfrm>
              <a:off x="0" y="0"/>
              <a:ext cx="3148652" cy="515802"/>
            </a:xfrm>
            <a:prstGeom prst="round1Rect">
              <a:avLst/>
            </a:prstGeom>
            <a:solidFill>
              <a:srgbClr val="D9D9D9"/>
            </a:solidFill>
          </p:spPr>
        </p:sp>
        <p:sp>
          <p:nvSpPr>
            <p:cNvPr id="43" name="TextBox 18">
              <a:extLst>
                <a:ext uri="{FF2B5EF4-FFF2-40B4-BE49-F238E27FC236}">
                  <a16:creationId xmlns:a16="http://schemas.microsoft.com/office/drawing/2014/main" id="{0F2A8C2F-74DE-D7A9-FBD7-43AEF01B5BF7}"/>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19" name="TextBox 19"/>
          <p:cNvSpPr txBox="1"/>
          <p:nvPr/>
        </p:nvSpPr>
        <p:spPr>
          <a:xfrm>
            <a:off x="1438962" y="345197"/>
            <a:ext cx="9659493" cy="732060"/>
          </a:xfrm>
          <a:prstGeom prst="rect">
            <a:avLst/>
          </a:prstGeom>
        </p:spPr>
        <p:txBody>
          <a:bodyPr lIns="0" tIns="0" rIns="0" bIns="0" rtlCol="0" anchor="t">
            <a:spAutoFit/>
          </a:bodyPr>
          <a:lstStyle/>
          <a:p>
            <a:pPr algn="l">
              <a:lnSpc>
                <a:spcPts val="2919"/>
              </a:lnSpc>
            </a:pPr>
            <a:r>
              <a:rPr lang="ro-RO" sz="2400" b="1" dirty="0">
                <a:solidFill>
                  <a:schemeClr val="tx2"/>
                </a:solidFill>
                <a:latin typeface="+mj-lt"/>
              </a:rPr>
              <a:t>VENITURILE OBȚINUTE</a:t>
            </a:r>
          </a:p>
          <a:p>
            <a:pPr algn="l">
              <a:lnSpc>
                <a:spcPts val="2919"/>
              </a:lnSpc>
              <a:spcBef>
                <a:spcPct val="0"/>
              </a:spcBef>
            </a:pPr>
            <a:r>
              <a:rPr lang="ro-RO" sz="2400" b="1" i="1" dirty="0">
                <a:solidFill>
                  <a:schemeClr val="tx2"/>
                </a:solidFill>
                <a:latin typeface="+mj-lt"/>
              </a:rPr>
              <a:t>de către persoanele fizice </a:t>
            </a:r>
          </a:p>
        </p:txBody>
      </p:sp>
      <p:grpSp>
        <p:nvGrpSpPr>
          <p:cNvPr id="22" name="Group 22"/>
          <p:cNvGrpSpPr/>
          <p:nvPr/>
        </p:nvGrpSpPr>
        <p:grpSpPr>
          <a:xfrm>
            <a:off x="0" y="9395405"/>
            <a:ext cx="18292465" cy="889084"/>
            <a:chOff x="0" y="0"/>
            <a:chExt cx="4817769" cy="234162"/>
          </a:xfrm>
        </p:grpSpPr>
        <p:sp>
          <p:nvSpPr>
            <p:cNvPr id="23" name="Freeform 23"/>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accent1">
                <a:lumMod val="75000"/>
              </a:schemeClr>
            </a:solidFill>
          </p:spPr>
        </p:sp>
        <p:sp>
          <p:nvSpPr>
            <p:cNvPr id="24" name="TextBox 24"/>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25" name="Freeform 25"/>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Freeform 26"/>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27" name="Freeform 27"/>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8" name="Freeform 28"/>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9" name="Freeform 29"/>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0" name="Freeform 30"/>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1" name="Freeform 31"/>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2" name="Freeform 32"/>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3" name="TextBox 33"/>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34" name="TextBox 34"/>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0 8000 1525</a:t>
            </a:r>
          </a:p>
        </p:txBody>
      </p:sp>
      <p:sp>
        <p:nvSpPr>
          <p:cNvPr id="35" name="TextBox 35"/>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36" name="TextBox 36"/>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37" name="TextBox 37"/>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38" name="TextBox 38"/>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9" name="TextBox 39"/>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40" name="TextBox 40"/>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53" name="TextBox 20">
            <a:extLst>
              <a:ext uri="{FF2B5EF4-FFF2-40B4-BE49-F238E27FC236}">
                <a16:creationId xmlns:a16="http://schemas.microsoft.com/office/drawing/2014/main" id="{29087371-6B22-D607-9B83-00A802B8769B}"/>
              </a:ext>
            </a:extLst>
          </p:cNvPr>
          <p:cNvSpPr txBox="1"/>
          <p:nvPr/>
        </p:nvSpPr>
        <p:spPr>
          <a:xfrm>
            <a:off x="1359342" y="7049527"/>
            <a:ext cx="7532697" cy="1661993"/>
          </a:xfrm>
          <a:prstGeom prst="rect">
            <a:avLst/>
          </a:prstGeom>
          <a:ln w="28575">
            <a:solidFill>
              <a:srgbClr val="FF0000"/>
            </a:solidFill>
            <a:prstDash val="dashDot"/>
          </a:ln>
        </p:spPr>
        <p:txBody>
          <a:bodyPr wrap="square" lIns="0" tIns="0" rIns="0" bIns="0" rtlCol="0" anchor="t">
            <a:spAutoFit/>
          </a:bodyPr>
          <a:lstStyle/>
          <a:p>
            <a:pPr algn="ctr">
              <a:spcBef>
                <a:spcPct val="0"/>
              </a:spcBef>
            </a:pPr>
            <a:r>
              <a:rPr lang="en-US" sz="5400" b="1" i="1" dirty="0">
                <a:solidFill>
                  <a:schemeClr val="tx2"/>
                </a:solidFill>
                <a:latin typeface="+mj-lt"/>
              </a:rPr>
              <a:t>1,5</a:t>
            </a:r>
            <a:r>
              <a:rPr lang="ro-RO" sz="5400" b="1" i="1" dirty="0">
                <a:solidFill>
                  <a:schemeClr val="tx2"/>
                </a:solidFill>
                <a:latin typeface="+mj-lt"/>
              </a:rPr>
              <a:t>7</a:t>
            </a:r>
            <a:r>
              <a:rPr lang="en-US" sz="5400" b="1" i="1" dirty="0">
                <a:solidFill>
                  <a:schemeClr val="tx2"/>
                </a:solidFill>
                <a:latin typeface="+mj-lt"/>
              </a:rPr>
              <a:t> m</a:t>
            </a:r>
            <a:r>
              <a:rPr lang="ro-RO" sz="5400" b="1" i="1" dirty="0" err="1">
                <a:solidFill>
                  <a:schemeClr val="tx2"/>
                </a:solidFill>
                <a:latin typeface="+mj-lt"/>
              </a:rPr>
              <a:t>ilioane</a:t>
            </a:r>
            <a:br>
              <a:rPr lang="ro-RO" sz="5400" b="1" i="1" dirty="0">
                <a:solidFill>
                  <a:schemeClr val="tx2"/>
                </a:solidFill>
                <a:latin typeface="+mj-lt"/>
              </a:rPr>
            </a:br>
            <a:r>
              <a:rPr lang="en-US" sz="4000" b="1" i="1" dirty="0" err="1">
                <a:solidFill>
                  <a:schemeClr val="tx2"/>
                </a:solidFill>
                <a:latin typeface="+mj-lt"/>
              </a:rPr>
              <a:t>persoane</a:t>
            </a:r>
            <a:r>
              <a:rPr lang="en-US" sz="4000" b="1" i="1" dirty="0">
                <a:solidFill>
                  <a:schemeClr val="tx2"/>
                </a:solidFill>
                <a:latin typeface="+mj-lt"/>
              </a:rPr>
              <a:t> care au </a:t>
            </a:r>
            <a:r>
              <a:rPr lang="en-US" sz="4000" b="1" i="1" dirty="0" err="1">
                <a:solidFill>
                  <a:schemeClr val="tx2"/>
                </a:solidFill>
                <a:latin typeface="+mj-lt"/>
              </a:rPr>
              <a:t>obținut</a:t>
            </a:r>
            <a:r>
              <a:rPr lang="en-US" sz="4000" b="1" i="1" dirty="0">
                <a:solidFill>
                  <a:schemeClr val="tx2"/>
                </a:solidFill>
                <a:latin typeface="+mj-lt"/>
              </a:rPr>
              <a:t> </a:t>
            </a:r>
            <a:r>
              <a:rPr lang="en-US" sz="4000" b="1" i="1" dirty="0" err="1">
                <a:solidFill>
                  <a:schemeClr val="tx2"/>
                </a:solidFill>
                <a:latin typeface="+mj-lt"/>
              </a:rPr>
              <a:t>venituri</a:t>
            </a:r>
            <a:r>
              <a:rPr lang="en-US" sz="5400" b="1" i="1" dirty="0">
                <a:solidFill>
                  <a:schemeClr val="tx2"/>
                </a:solidFill>
                <a:latin typeface="+mj-lt"/>
              </a:rPr>
              <a:t> </a:t>
            </a:r>
          </a:p>
        </p:txBody>
      </p:sp>
      <p:sp>
        <p:nvSpPr>
          <p:cNvPr id="55" name="Dreptunghi: colțuri rotunjite 54">
            <a:extLst>
              <a:ext uri="{FF2B5EF4-FFF2-40B4-BE49-F238E27FC236}">
                <a16:creationId xmlns:a16="http://schemas.microsoft.com/office/drawing/2014/main" id="{05872A49-57A1-354B-DFF5-28DBC9524268}"/>
              </a:ext>
            </a:extLst>
          </p:cNvPr>
          <p:cNvSpPr/>
          <p:nvPr/>
        </p:nvSpPr>
        <p:spPr>
          <a:xfrm>
            <a:off x="9753600" y="5833766"/>
            <a:ext cx="7391401" cy="2699380"/>
          </a:xfrm>
          <a:prstGeom prst="roundRect">
            <a:avLst/>
          </a:prstGeom>
          <a:solidFill>
            <a:schemeClr val="accent1">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ts val="4185"/>
              </a:lnSpc>
            </a:pPr>
            <a:r>
              <a:rPr lang="ro-RO" sz="4000" b="1" dirty="0">
                <a:solidFill>
                  <a:schemeClr val="tx2"/>
                </a:solidFill>
              </a:rPr>
              <a:t>10,3</a:t>
            </a:r>
            <a:r>
              <a:rPr lang="en-US" sz="4000" b="1" dirty="0">
                <a:solidFill>
                  <a:schemeClr val="tx2"/>
                </a:solidFill>
              </a:rPr>
              <a:t> </a:t>
            </a:r>
            <a:r>
              <a:rPr lang="ro-RO" sz="4000" b="1" dirty="0">
                <a:solidFill>
                  <a:schemeClr val="tx2"/>
                </a:solidFill>
              </a:rPr>
              <a:t>miliarde</a:t>
            </a:r>
            <a:r>
              <a:rPr lang="en-US" sz="4000" b="1" dirty="0">
                <a:solidFill>
                  <a:schemeClr val="tx2"/>
                </a:solidFill>
              </a:rPr>
              <a:t> lei</a:t>
            </a:r>
          </a:p>
          <a:p>
            <a:pPr algn="ctr">
              <a:lnSpc>
                <a:spcPts val="4185"/>
              </a:lnSpc>
            </a:pPr>
            <a:r>
              <a:rPr lang="en-US" sz="4000" i="1" dirty="0">
                <a:solidFill>
                  <a:schemeClr val="tx2"/>
                </a:solidFill>
              </a:rPr>
              <a:t>impozit reținut</a:t>
            </a:r>
          </a:p>
        </p:txBody>
      </p:sp>
      <p:sp>
        <p:nvSpPr>
          <p:cNvPr id="56" name="Dreptunghi: colțuri rotunjite 55">
            <a:extLst>
              <a:ext uri="{FF2B5EF4-FFF2-40B4-BE49-F238E27FC236}">
                <a16:creationId xmlns:a16="http://schemas.microsoft.com/office/drawing/2014/main" id="{21C2AF1D-9CF8-8638-EB80-08871232B70D}"/>
              </a:ext>
            </a:extLst>
          </p:cNvPr>
          <p:cNvSpPr/>
          <p:nvPr/>
        </p:nvSpPr>
        <p:spPr>
          <a:xfrm>
            <a:off x="9753600" y="1935740"/>
            <a:ext cx="7233469" cy="2699380"/>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ts val="4185"/>
              </a:lnSpc>
            </a:pPr>
            <a:r>
              <a:rPr lang="it-IT" sz="4000" b="1" dirty="0">
                <a:solidFill>
                  <a:schemeClr val="bg1"/>
                </a:solidFill>
              </a:rPr>
              <a:t>1</a:t>
            </a:r>
            <a:r>
              <a:rPr lang="ro-RO" sz="4000" b="1" dirty="0">
                <a:solidFill>
                  <a:schemeClr val="bg1"/>
                </a:solidFill>
              </a:rPr>
              <a:t>29</a:t>
            </a:r>
            <a:r>
              <a:rPr lang="it-IT" sz="4000" b="1" dirty="0">
                <a:solidFill>
                  <a:schemeClr val="bg1"/>
                </a:solidFill>
              </a:rPr>
              <a:t>,</a:t>
            </a:r>
            <a:r>
              <a:rPr lang="ro-RO" sz="4000" b="1" dirty="0">
                <a:solidFill>
                  <a:schemeClr val="bg1"/>
                </a:solidFill>
              </a:rPr>
              <a:t>0</a:t>
            </a:r>
            <a:r>
              <a:rPr lang="it-IT" sz="4000" b="1" dirty="0">
                <a:solidFill>
                  <a:schemeClr val="bg1"/>
                </a:solidFill>
              </a:rPr>
              <a:t> mlrd lei</a:t>
            </a:r>
          </a:p>
          <a:p>
            <a:pPr algn="ctr">
              <a:lnSpc>
                <a:spcPts val="4185"/>
              </a:lnSpc>
            </a:pPr>
            <a:r>
              <a:rPr lang="it-IT" sz="4000" i="1" dirty="0">
                <a:solidFill>
                  <a:schemeClr val="bg1"/>
                </a:solidFill>
              </a:rPr>
              <a:t>venit obținut</a:t>
            </a:r>
          </a:p>
        </p:txBody>
      </p:sp>
      <p:pic>
        <p:nvPicPr>
          <p:cNvPr id="4" name="Picture 3">
            <a:extLst>
              <a:ext uri="{FF2B5EF4-FFF2-40B4-BE49-F238E27FC236}">
                <a16:creationId xmlns:a16="http://schemas.microsoft.com/office/drawing/2014/main" id="{E0552EE1-A70E-4BA0-9D53-4DE9EA88AE08}"/>
              </a:ext>
            </a:extLst>
          </p:cNvPr>
          <p:cNvPicPr>
            <a:picLocks noChangeAspect="1"/>
          </p:cNvPicPr>
          <p:nvPr/>
        </p:nvPicPr>
        <p:blipFill>
          <a:blip r:embed="rId19">
            <a:duotone>
              <a:schemeClr val="accent1">
                <a:shade val="45000"/>
                <a:satMod val="135000"/>
              </a:schemeClr>
              <a:prstClr val="white"/>
            </a:duotone>
          </a:blip>
          <a:stretch>
            <a:fillRect/>
          </a:stretch>
        </p:blipFill>
        <p:spPr>
          <a:xfrm>
            <a:off x="2126332" y="2550412"/>
            <a:ext cx="5607791" cy="43744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16">
            <a:extLst>
              <a:ext uri="{FF2B5EF4-FFF2-40B4-BE49-F238E27FC236}">
                <a16:creationId xmlns:a16="http://schemas.microsoft.com/office/drawing/2014/main" id="{6932B476-149E-F914-0061-FB1C5BF7D211}"/>
              </a:ext>
            </a:extLst>
          </p:cNvPr>
          <p:cNvGrpSpPr/>
          <p:nvPr/>
        </p:nvGrpSpPr>
        <p:grpSpPr>
          <a:xfrm rot="10800000" flipH="1">
            <a:off x="0" y="-9821"/>
            <a:ext cx="11949203" cy="1397986"/>
            <a:chOff x="0" y="0"/>
            <a:chExt cx="3148652" cy="515802"/>
          </a:xfrm>
        </p:grpSpPr>
        <p:sp>
          <p:nvSpPr>
            <p:cNvPr id="34" name="Freeform 17">
              <a:extLst>
                <a:ext uri="{FF2B5EF4-FFF2-40B4-BE49-F238E27FC236}">
                  <a16:creationId xmlns:a16="http://schemas.microsoft.com/office/drawing/2014/main" id="{9D9E9C0C-3A2D-0DFE-4F90-D6CD0D3BA5AA}"/>
                </a:ext>
              </a:extLst>
            </p:cNvPr>
            <p:cNvSpPr/>
            <p:nvPr/>
          </p:nvSpPr>
          <p:spPr>
            <a:xfrm>
              <a:off x="0" y="0"/>
              <a:ext cx="3148652" cy="515802"/>
            </a:xfrm>
            <a:prstGeom prst="round1Rect">
              <a:avLst/>
            </a:prstGeom>
            <a:solidFill>
              <a:srgbClr val="D9D9D9"/>
            </a:solidFill>
          </p:spPr>
        </p:sp>
        <p:sp>
          <p:nvSpPr>
            <p:cNvPr id="35" name="TextBox 18">
              <a:extLst>
                <a:ext uri="{FF2B5EF4-FFF2-40B4-BE49-F238E27FC236}">
                  <a16:creationId xmlns:a16="http://schemas.microsoft.com/office/drawing/2014/main" id="{B6EA73DE-F918-D678-F71B-598FAB62F85B}"/>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grpSp>
        <p:nvGrpSpPr>
          <p:cNvPr id="9" name="Group 9"/>
          <p:cNvGrpSpPr/>
          <p:nvPr/>
        </p:nvGrpSpPr>
        <p:grpSpPr>
          <a:xfrm>
            <a:off x="0" y="9395405"/>
            <a:ext cx="18292465" cy="889084"/>
            <a:chOff x="0" y="0"/>
            <a:chExt cx="4817769" cy="234162"/>
          </a:xfrm>
        </p:grpSpPr>
        <p:sp>
          <p:nvSpPr>
            <p:cNvPr id="10" name="Freeform 10"/>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accent1">
                <a:lumMod val="75000"/>
              </a:schemeClr>
            </a:solidFill>
          </p:spPr>
        </p:sp>
        <p:sp>
          <p:nvSpPr>
            <p:cNvPr id="11" name="TextBox 11"/>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2" name="Freeform 12"/>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4" name="Freeform 14"/>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16"/>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7" name="Freeform 17"/>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Freeform 18"/>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Freeform 19"/>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0" name="TextBox 20"/>
          <p:cNvSpPr txBox="1"/>
          <p:nvPr/>
        </p:nvSpPr>
        <p:spPr>
          <a:xfrm>
            <a:off x="1480377" y="405448"/>
            <a:ext cx="9659493" cy="732060"/>
          </a:xfrm>
          <a:prstGeom prst="rect">
            <a:avLst/>
          </a:prstGeom>
        </p:spPr>
        <p:txBody>
          <a:bodyPr lIns="0" tIns="0" rIns="0" bIns="0" rtlCol="0" anchor="t">
            <a:spAutoFit/>
          </a:bodyPr>
          <a:lstStyle/>
          <a:p>
            <a:pPr algn="l">
              <a:lnSpc>
                <a:spcPts val="2919"/>
              </a:lnSpc>
            </a:pPr>
            <a:r>
              <a:rPr lang="ro-RO" sz="2400" b="1" dirty="0">
                <a:solidFill>
                  <a:schemeClr val="tx2"/>
                </a:solidFill>
                <a:latin typeface="+mj-lt"/>
              </a:rPr>
              <a:t>DINAMICA VENITURILOR </a:t>
            </a:r>
          </a:p>
          <a:p>
            <a:pPr algn="l">
              <a:lnSpc>
                <a:spcPts val="2919"/>
              </a:lnSpc>
              <a:spcBef>
                <a:spcPct val="0"/>
              </a:spcBef>
            </a:pPr>
            <a:r>
              <a:rPr lang="ro-RO" sz="2400" b="1" i="1" dirty="0" err="1">
                <a:solidFill>
                  <a:schemeClr val="tx2"/>
                </a:solidFill>
                <a:latin typeface="+mj-lt"/>
              </a:rPr>
              <a:t>obţinute</a:t>
            </a:r>
            <a:r>
              <a:rPr lang="ro-RO" sz="2400" b="1" i="1" dirty="0">
                <a:solidFill>
                  <a:schemeClr val="tx2"/>
                </a:solidFill>
                <a:latin typeface="+mj-lt"/>
              </a:rPr>
              <a:t> de către persoanele fizice</a:t>
            </a:r>
          </a:p>
        </p:txBody>
      </p:sp>
      <p:sp>
        <p:nvSpPr>
          <p:cNvPr id="25" name="TextBox 25"/>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6" name="TextBox 26"/>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7" name="TextBox 27"/>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8" name="TextBox 28"/>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9" name="TextBox 29"/>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30" name="TextBox 30"/>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1" name="TextBox 31"/>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2" name="TextBox 32"/>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3" name="Nomogramă 2">
            <a:extLst>
              <a:ext uri="{FF2B5EF4-FFF2-40B4-BE49-F238E27FC236}">
                <a16:creationId xmlns:a16="http://schemas.microsoft.com/office/drawing/2014/main" id="{569804AF-9507-564F-0F58-1B427F5B22AA}"/>
              </a:ext>
            </a:extLst>
          </p:cNvPr>
          <p:cNvGraphicFramePr/>
          <p:nvPr>
            <p:extLst>
              <p:ext uri="{D42A27DB-BD31-4B8C-83A1-F6EECF244321}">
                <p14:modId xmlns:p14="http://schemas.microsoft.com/office/powerpoint/2010/main" val="3605798443"/>
              </p:ext>
            </p:extLst>
          </p:nvPr>
        </p:nvGraphicFramePr>
        <p:xfrm>
          <a:off x="1216688" y="2758209"/>
          <a:ext cx="7550759" cy="51308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4" name="Nomogramă 3">
            <a:extLst>
              <a:ext uri="{FF2B5EF4-FFF2-40B4-BE49-F238E27FC236}">
                <a16:creationId xmlns:a16="http://schemas.microsoft.com/office/drawing/2014/main" id="{F96AEC78-0E94-05A6-86A4-2FBAA0EEC6E6}"/>
              </a:ext>
            </a:extLst>
          </p:cNvPr>
          <p:cNvGraphicFramePr/>
          <p:nvPr>
            <p:extLst>
              <p:ext uri="{D42A27DB-BD31-4B8C-83A1-F6EECF244321}">
                <p14:modId xmlns:p14="http://schemas.microsoft.com/office/powerpoint/2010/main" val="62717107"/>
              </p:ext>
            </p:extLst>
          </p:nvPr>
        </p:nvGraphicFramePr>
        <p:xfrm>
          <a:off x="9682797" y="2765482"/>
          <a:ext cx="7550759" cy="51308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5" name="CasetăText 4">
            <a:extLst>
              <a:ext uri="{FF2B5EF4-FFF2-40B4-BE49-F238E27FC236}">
                <a16:creationId xmlns:a16="http://schemas.microsoft.com/office/drawing/2014/main" id="{A5269B3B-FA1A-D86C-C56F-137AAD9BD4C0}"/>
              </a:ext>
            </a:extLst>
          </p:cNvPr>
          <p:cNvSpPr txBox="1"/>
          <p:nvPr/>
        </p:nvSpPr>
        <p:spPr>
          <a:xfrm>
            <a:off x="1584507" y="5478333"/>
            <a:ext cx="916912" cy="461665"/>
          </a:xfrm>
          <a:prstGeom prst="rect">
            <a:avLst/>
          </a:prstGeom>
          <a:noFill/>
        </p:spPr>
        <p:txBody>
          <a:bodyPr wrap="square" rtlCol="0">
            <a:spAutoFit/>
          </a:bodyPr>
          <a:lstStyle/>
          <a:p>
            <a:r>
              <a:rPr lang="ro-RO" sz="2400" b="1" dirty="0">
                <a:latin typeface="+mj-lt"/>
              </a:rPr>
              <a:t>2023</a:t>
            </a:r>
          </a:p>
        </p:txBody>
      </p:sp>
      <p:sp>
        <p:nvSpPr>
          <p:cNvPr id="36" name="CasetăText 35">
            <a:extLst>
              <a:ext uri="{FF2B5EF4-FFF2-40B4-BE49-F238E27FC236}">
                <a16:creationId xmlns:a16="http://schemas.microsoft.com/office/drawing/2014/main" id="{138178C3-87CD-E33B-C17C-8AEE3F2C22C0}"/>
              </a:ext>
            </a:extLst>
          </p:cNvPr>
          <p:cNvSpPr txBox="1"/>
          <p:nvPr/>
        </p:nvSpPr>
        <p:spPr>
          <a:xfrm>
            <a:off x="5791200" y="3160067"/>
            <a:ext cx="916912" cy="461665"/>
          </a:xfrm>
          <a:prstGeom prst="rect">
            <a:avLst/>
          </a:prstGeom>
          <a:noFill/>
        </p:spPr>
        <p:txBody>
          <a:bodyPr wrap="square" rtlCol="0">
            <a:spAutoFit/>
          </a:bodyPr>
          <a:lstStyle/>
          <a:p>
            <a:pPr algn="ctr"/>
            <a:r>
              <a:rPr lang="ro-RO" sz="2400" b="1" dirty="0">
                <a:latin typeface="+mj-lt"/>
              </a:rPr>
              <a:t>2024</a:t>
            </a:r>
          </a:p>
        </p:txBody>
      </p:sp>
      <p:sp>
        <p:nvSpPr>
          <p:cNvPr id="37" name="CasetăText 36">
            <a:extLst>
              <a:ext uri="{FF2B5EF4-FFF2-40B4-BE49-F238E27FC236}">
                <a16:creationId xmlns:a16="http://schemas.microsoft.com/office/drawing/2014/main" id="{C4CD51DC-4CD3-0236-ECC2-A47EE27A04AB}"/>
              </a:ext>
            </a:extLst>
          </p:cNvPr>
          <p:cNvSpPr txBox="1"/>
          <p:nvPr/>
        </p:nvSpPr>
        <p:spPr>
          <a:xfrm>
            <a:off x="10035528" y="5524500"/>
            <a:ext cx="916912" cy="461665"/>
          </a:xfrm>
          <a:prstGeom prst="rect">
            <a:avLst/>
          </a:prstGeom>
          <a:noFill/>
        </p:spPr>
        <p:txBody>
          <a:bodyPr wrap="square" rtlCol="0">
            <a:spAutoFit/>
          </a:bodyPr>
          <a:lstStyle/>
          <a:p>
            <a:pPr algn="ctr"/>
            <a:r>
              <a:rPr lang="ro-RO" sz="2400" b="1" dirty="0">
                <a:latin typeface="+mj-lt"/>
              </a:rPr>
              <a:t>2023</a:t>
            </a:r>
          </a:p>
        </p:txBody>
      </p:sp>
      <p:sp>
        <p:nvSpPr>
          <p:cNvPr id="38" name="CasetăText 37">
            <a:extLst>
              <a:ext uri="{FF2B5EF4-FFF2-40B4-BE49-F238E27FC236}">
                <a16:creationId xmlns:a16="http://schemas.microsoft.com/office/drawing/2014/main" id="{DDCBBD78-956B-BFD7-E25E-359128EF9624}"/>
              </a:ext>
            </a:extLst>
          </p:cNvPr>
          <p:cNvSpPr txBox="1"/>
          <p:nvPr/>
        </p:nvSpPr>
        <p:spPr>
          <a:xfrm>
            <a:off x="14179302" y="3390900"/>
            <a:ext cx="916912" cy="461665"/>
          </a:xfrm>
          <a:prstGeom prst="rect">
            <a:avLst/>
          </a:prstGeom>
          <a:noFill/>
        </p:spPr>
        <p:txBody>
          <a:bodyPr wrap="square" rtlCol="0">
            <a:spAutoFit/>
          </a:bodyPr>
          <a:lstStyle/>
          <a:p>
            <a:r>
              <a:rPr lang="ro-RO" sz="2400" b="1" dirty="0">
                <a:latin typeface="+mj-lt"/>
              </a:rPr>
              <a:t>2024</a:t>
            </a:r>
          </a:p>
        </p:txBody>
      </p:sp>
      <p:sp>
        <p:nvSpPr>
          <p:cNvPr id="39" name="CasetăText 38">
            <a:extLst>
              <a:ext uri="{FF2B5EF4-FFF2-40B4-BE49-F238E27FC236}">
                <a16:creationId xmlns:a16="http://schemas.microsoft.com/office/drawing/2014/main" id="{777744AB-2A00-8CD1-86A8-3F5CF62A5357}"/>
              </a:ext>
            </a:extLst>
          </p:cNvPr>
          <p:cNvSpPr txBox="1"/>
          <p:nvPr/>
        </p:nvSpPr>
        <p:spPr>
          <a:xfrm>
            <a:off x="1157148" y="2559903"/>
            <a:ext cx="4334212" cy="830997"/>
          </a:xfrm>
          <a:prstGeom prst="rect">
            <a:avLst/>
          </a:prstGeom>
          <a:noFill/>
          <a:ln w="28575">
            <a:solidFill>
              <a:srgbClr val="FFC000"/>
            </a:solidFill>
          </a:ln>
        </p:spPr>
        <p:txBody>
          <a:bodyPr wrap="square" rtlCol="0">
            <a:spAutoFit/>
          </a:bodyPr>
          <a:lstStyle/>
          <a:p>
            <a:pPr algn="ctr"/>
            <a:r>
              <a:rPr lang="ro-RO" sz="4800" b="1" i="1" dirty="0">
                <a:solidFill>
                  <a:schemeClr val="tx2"/>
                </a:solidFill>
                <a:effectLst>
                  <a:outerShdw blurRad="38100" dist="38100" dir="2700000" algn="tl">
                    <a:srgbClr val="000000">
                      <a:alpha val="43137"/>
                    </a:srgbClr>
                  </a:outerShdw>
                </a:effectLst>
                <a:latin typeface="+mj-lt"/>
              </a:rPr>
              <a:t>Venit obținut</a:t>
            </a:r>
          </a:p>
        </p:txBody>
      </p:sp>
      <p:sp>
        <p:nvSpPr>
          <p:cNvPr id="40" name="CasetăText 39">
            <a:extLst>
              <a:ext uri="{FF2B5EF4-FFF2-40B4-BE49-F238E27FC236}">
                <a16:creationId xmlns:a16="http://schemas.microsoft.com/office/drawing/2014/main" id="{9DB792BA-7B26-45C2-C3C5-AAD28EE0B60E}"/>
              </a:ext>
            </a:extLst>
          </p:cNvPr>
          <p:cNvSpPr txBox="1"/>
          <p:nvPr/>
        </p:nvSpPr>
        <p:spPr>
          <a:xfrm>
            <a:off x="12217773" y="7993557"/>
            <a:ext cx="4904204" cy="830997"/>
          </a:xfrm>
          <a:prstGeom prst="rect">
            <a:avLst/>
          </a:prstGeom>
          <a:noFill/>
          <a:ln w="28575">
            <a:solidFill>
              <a:srgbClr val="FFC000"/>
            </a:solidFill>
          </a:ln>
        </p:spPr>
        <p:txBody>
          <a:bodyPr wrap="square" rtlCol="0">
            <a:spAutoFit/>
          </a:bodyPr>
          <a:lstStyle/>
          <a:p>
            <a:pPr algn="ctr"/>
            <a:r>
              <a:rPr lang="ro-RO" sz="4800" b="1" i="1" dirty="0">
                <a:solidFill>
                  <a:schemeClr val="tx2"/>
                </a:solidFill>
                <a:effectLst>
                  <a:outerShdw blurRad="38100" dist="38100" dir="2700000" algn="tl">
                    <a:srgbClr val="000000">
                      <a:alpha val="43137"/>
                    </a:srgbClr>
                  </a:outerShdw>
                </a:effectLst>
                <a:latin typeface="+mj-lt"/>
              </a:rPr>
              <a:t>Impozit reținut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16">
            <a:extLst>
              <a:ext uri="{FF2B5EF4-FFF2-40B4-BE49-F238E27FC236}">
                <a16:creationId xmlns:a16="http://schemas.microsoft.com/office/drawing/2014/main" id="{3FC92769-930F-5DD0-567D-E94E1765E53E}"/>
              </a:ext>
            </a:extLst>
          </p:cNvPr>
          <p:cNvGrpSpPr/>
          <p:nvPr/>
        </p:nvGrpSpPr>
        <p:grpSpPr>
          <a:xfrm rot="10800000" flipH="1">
            <a:off x="-4465" y="-21091"/>
            <a:ext cx="11949203" cy="1397986"/>
            <a:chOff x="0" y="0"/>
            <a:chExt cx="3148652" cy="515802"/>
          </a:xfrm>
        </p:grpSpPr>
        <p:sp>
          <p:nvSpPr>
            <p:cNvPr id="36" name="Freeform 17">
              <a:extLst>
                <a:ext uri="{FF2B5EF4-FFF2-40B4-BE49-F238E27FC236}">
                  <a16:creationId xmlns:a16="http://schemas.microsoft.com/office/drawing/2014/main" id="{1E267858-8C00-5CE4-6A32-2C66981B02BE}"/>
                </a:ext>
              </a:extLst>
            </p:cNvPr>
            <p:cNvSpPr/>
            <p:nvPr/>
          </p:nvSpPr>
          <p:spPr>
            <a:xfrm>
              <a:off x="0" y="0"/>
              <a:ext cx="3148652" cy="515802"/>
            </a:xfrm>
            <a:prstGeom prst="round1Rect">
              <a:avLst/>
            </a:prstGeom>
            <a:solidFill>
              <a:srgbClr val="D9D9D9"/>
            </a:solidFill>
          </p:spPr>
        </p:sp>
        <p:sp>
          <p:nvSpPr>
            <p:cNvPr id="37" name="TextBox 18">
              <a:extLst>
                <a:ext uri="{FF2B5EF4-FFF2-40B4-BE49-F238E27FC236}">
                  <a16:creationId xmlns:a16="http://schemas.microsoft.com/office/drawing/2014/main" id="{51116396-6BC1-6CB0-85E1-9FCDFDAB6D7A}"/>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9" name="Freeform 9"/>
          <p:cNvSpPr/>
          <p:nvPr/>
        </p:nvSpPr>
        <p:spPr>
          <a:xfrm>
            <a:off x="8319960" y="2071100"/>
            <a:ext cx="9293358" cy="2543435"/>
          </a:xfrm>
          <a:prstGeom prst="roundRect">
            <a:avLst/>
          </a:prstGeom>
          <a:solidFill>
            <a:srgbClr val="376092"/>
          </a:solidFill>
          <a:scene3d>
            <a:camera prst="perspectiveBelow"/>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lgn="ctr">
              <a:lnSpc>
                <a:spcPts val="4185"/>
              </a:lnSpc>
            </a:pPr>
            <a:endParaRPr lang="ro-RO" sz="4000" dirty="0">
              <a:solidFill>
                <a:srgbClr val="FFFFFF"/>
              </a:solidFill>
              <a:effectLst>
                <a:outerShdw blurRad="38100" dist="38100" dir="2700000" algn="tl">
                  <a:srgbClr val="000000">
                    <a:alpha val="43137"/>
                  </a:srgbClr>
                </a:outerShdw>
              </a:effectLst>
              <a:latin typeface="Blacker Sans Display Bold" panose="020B0604020202020204" charset="0"/>
            </a:endParaRPr>
          </a:p>
          <a:p>
            <a:pPr algn="ctr">
              <a:lnSpc>
                <a:spcPts val="4185"/>
              </a:lnSpc>
            </a:pPr>
            <a:r>
              <a:rPr lang="ro-RO"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r>
              <a:rPr lang="en-US"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o-RO"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r>
              <a:rPr lang="en-US"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mlrd</a:t>
            </a:r>
            <a:r>
              <a:rPr lang="en-US"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lei</a:t>
            </a:r>
            <a:endParaRPr lang="ro-RO"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ts val="4185"/>
              </a:lnSpc>
            </a:pPr>
            <a:endParaRPr lang="en-US"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ts val="4185"/>
              </a:lnSpc>
            </a:pPr>
            <a:r>
              <a:rPr lang="en-US"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venit declarat</a:t>
            </a:r>
          </a:p>
        </p:txBody>
      </p:sp>
      <p:sp>
        <p:nvSpPr>
          <p:cNvPr id="12" name="Freeform 12"/>
          <p:cNvSpPr/>
          <p:nvPr/>
        </p:nvSpPr>
        <p:spPr>
          <a:xfrm>
            <a:off x="1043155" y="6052128"/>
            <a:ext cx="9293358" cy="2543435"/>
          </a:xfrm>
          <a:prstGeom prst="roundRect">
            <a:avLst/>
          </a:prstGeom>
          <a:solidFill>
            <a:srgbClr val="3B679A"/>
          </a:solidFill>
          <a:scene3d>
            <a:camera prst="perspectiveBelow"/>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lgn="ctr">
              <a:lnSpc>
                <a:spcPts val="4185"/>
              </a:lnSpc>
            </a:pPr>
            <a:endParaRPr lang="ro-RO" sz="4000" dirty="0">
              <a:solidFill>
                <a:srgbClr val="FFFFFF"/>
              </a:solidFill>
              <a:effectLst>
                <a:outerShdw blurRad="38100" dist="38100" dir="2700000" algn="tl">
                  <a:srgbClr val="000000">
                    <a:alpha val="43137"/>
                  </a:srgbClr>
                </a:outerShdw>
              </a:effectLst>
              <a:latin typeface="Blacker Sans Display Bold" panose="020B0604020202020204" charset="0"/>
            </a:endParaRPr>
          </a:p>
          <a:p>
            <a:pPr algn="ctr">
              <a:lnSpc>
                <a:spcPts val="4185"/>
              </a:lnSpc>
            </a:pPr>
            <a:r>
              <a:rPr lang="en-US"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o-RO"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95</a:t>
            </a:r>
            <a:r>
              <a:rPr lang="en-US"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mlrd</a:t>
            </a:r>
            <a:r>
              <a:rPr lang="en-US"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lei</a:t>
            </a:r>
            <a:endParaRPr lang="ro-RO"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ts val="4185"/>
              </a:lnSpc>
            </a:pPr>
            <a:endParaRPr lang="en-US" sz="48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ts val="4185"/>
              </a:lnSpc>
            </a:pPr>
            <a:r>
              <a:rPr lang="en-US" sz="5400" b="1" i="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impozit</a:t>
            </a:r>
            <a:r>
              <a:rPr lang="en-US"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 </a:t>
            </a:r>
            <a:r>
              <a:rPr lang="en-US" sz="5400" b="1" i="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venit</a:t>
            </a:r>
            <a:r>
              <a:rPr lang="en-US"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calculat</a:t>
            </a:r>
            <a:endParaRPr lang="en-US" sz="5400" b="1"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extBox 15"/>
          <p:cNvSpPr txBox="1"/>
          <p:nvPr/>
        </p:nvSpPr>
        <p:spPr>
          <a:xfrm>
            <a:off x="1575738" y="315140"/>
            <a:ext cx="9659493" cy="732060"/>
          </a:xfrm>
          <a:prstGeom prst="rect">
            <a:avLst/>
          </a:prstGeom>
        </p:spPr>
        <p:txBody>
          <a:bodyPr lIns="0" tIns="0" rIns="0" bIns="0" rtlCol="0" anchor="t">
            <a:spAutoFit/>
          </a:bodyPr>
          <a:lstStyle/>
          <a:p>
            <a:pPr algn="l">
              <a:lnSpc>
                <a:spcPts val="2919"/>
              </a:lnSpc>
            </a:pPr>
            <a:r>
              <a:rPr lang="ro-RO" sz="2400" b="1" noProof="0" dirty="0">
                <a:solidFill>
                  <a:schemeClr val="tx2"/>
                </a:solidFill>
                <a:latin typeface="+mj-lt"/>
              </a:rPr>
              <a:t>SUMA VENITURILOR DECLARATE</a:t>
            </a:r>
          </a:p>
          <a:p>
            <a:pPr algn="l">
              <a:lnSpc>
                <a:spcPts val="2919"/>
              </a:lnSpc>
              <a:spcBef>
                <a:spcPct val="0"/>
              </a:spcBef>
            </a:pPr>
            <a:r>
              <a:rPr lang="ro-RO" sz="2400" b="1" i="1" noProof="0" dirty="0">
                <a:solidFill>
                  <a:schemeClr val="tx2"/>
                </a:solidFill>
                <a:latin typeface="+mj-lt"/>
              </a:rPr>
              <a:t>de către persoanele fizice (Forma CET18)</a:t>
            </a:r>
          </a:p>
        </p:txBody>
      </p:sp>
      <p:grpSp>
        <p:nvGrpSpPr>
          <p:cNvPr id="16" name="Group 16"/>
          <p:cNvGrpSpPr/>
          <p:nvPr/>
        </p:nvGrpSpPr>
        <p:grpSpPr>
          <a:xfrm>
            <a:off x="0" y="9395405"/>
            <a:ext cx="18292465" cy="889084"/>
            <a:chOff x="0" y="0"/>
            <a:chExt cx="4817769" cy="234162"/>
          </a:xfrm>
        </p:grpSpPr>
        <p:sp>
          <p:nvSpPr>
            <p:cNvPr id="17" name="Freeform 17"/>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rgbClr val="3B679A"/>
            </a:solidFill>
          </p:spPr>
        </p:sp>
        <p:sp>
          <p:nvSpPr>
            <p:cNvPr id="18" name="TextBox 18"/>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9" name="Freeform 19"/>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0" name="Freeform 20"/>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21" name="Freeform 21"/>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Freeform 22"/>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3" name="Freeform 23"/>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4" name="Freeform 24"/>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6" name="Freeform 26"/>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7" name="TextBox 27"/>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8" name="TextBox 28"/>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9" name="TextBox 29"/>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30" name="TextBox 30"/>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31" name="TextBox 31"/>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32" name="TextBox 32"/>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3" name="TextBox 33"/>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4" name="TextBox 34"/>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pic>
        <p:nvPicPr>
          <p:cNvPr id="3" name="Picture 2">
            <a:extLst>
              <a:ext uri="{FF2B5EF4-FFF2-40B4-BE49-F238E27FC236}">
                <a16:creationId xmlns:a16="http://schemas.microsoft.com/office/drawing/2014/main" id="{B1C72EF9-C352-48B0-B907-07E3B3A29C26}"/>
              </a:ext>
            </a:extLst>
          </p:cNvPr>
          <p:cNvPicPr>
            <a:picLocks noChangeAspect="1"/>
          </p:cNvPicPr>
          <p:nvPr/>
        </p:nvPicPr>
        <p:blipFill>
          <a:blip r:embed="rId19">
            <a:duotone>
              <a:schemeClr val="accent1">
                <a:shade val="45000"/>
                <a:satMod val="135000"/>
              </a:schemeClr>
              <a:prstClr val="white"/>
            </a:duotone>
          </a:blip>
          <a:stretch>
            <a:fillRect/>
          </a:stretch>
        </p:blipFill>
        <p:spPr>
          <a:xfrm>
            <a:off x="12598167" y="5308739"/>
            <a:ext cx="3089032" cy="3089032"/>
          </a:xfrm>
          <a:prstGeom prst="rect">
            <a:avLst/>
          </a:prstGeom>
        </p:spPr>
      </p:pic>
      <p:pic>
        <p:nvPicPr>
          <p:cNvPr id="5" name="Picture 4">
            <a:extLst>
              <a:ext uri="{FF2B5EF4-FFF2-40B4-BE49-F238E27FC236}">
                <a16:creationId xmlns:a16="http://schemas.microsoft.com/office/drawing/2014/main" id="{46E6AB52-E982-40B4-BFB6-D869A4FA7C48}"/>
              </a:ext>
            </a:extLst>
          </p:cNvPr>
          <p:cNvPicPr>
            <a:picLocks noChangeAspect="1"/>
          </p:cNvPicPr>
          <p:nvPr/>
        </p:nvPicPr>
        <p:blipFill>
          <a:blip r:embed="rId20">
            <a:duotone>
              <a:schemeClr val="accent1">
                <a:shade val="45000"/>
                <a:satMod val="135000"/>
              </a:schemeClr>
              <a:prstClr val="white"/>
            </a:duotone>
          </a:blip>
          <a:stretch>
            <a:fillRect/>
          </a:stretch>
        </p:blipFill>
        <p:spPr>
          <a:xfrm>
            <a:off x="3111303" y="2270823"/>
            <a:ext cx="2814534" cy="2814534"/>
          </a:xfrm>
          <a:prstGeom prst="rect">
            <a:avLst/>
          </a:prstGeom>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7005A-4A3F-330E-B29C-7CC9061178B4}"/>
            </a:ext>
          </a:extLst>
        </p:cNvPr>
        <p:cNvGrpSpPr/>
        <p:nvPr/>
      </p:nvGrpSpPr>
      <p:grpSpPr>
        <a:xfrm>
          <a:off x="0" y="0"/>
          <a:ext cx="0" cy="0"/>
          <a:chOff x="0" y="0"/>
          <a:chExt cx="0" cy="0"/>
        </a:xfrm>
      </p:grpSpPr>
      <p:grpSp>
        <p:nvGrpSpPr>
          <p:cNvPr id="3" name="Group 16">
            <a:extLst>
              <a:ext uri="{FF2B5EF4-FFF2-40B4-BE49-F238E27FC236}">
                <a16:creationId xmlns:a16="http://schemas.microsoft.com/office/drawing/2014/main" id="{EDD20346-48F5-51AA-1BF2-E47F8440BF01}"/>
              </a:ext>
            </a:extLst>
          </p:cNvPr>
          <p:cNvGrpSpPr/>
          <p:nvPr/>
        </p:nvGrpSpPr>
        <p:grpSpPr>
          <a:xfrm rot="10800000" flipH="1">
            <a:off x="0" y="-21091"/>
            <a:ext cx="11949203" cy="1397986"/>
            <a:chOff x="0" y="0"/>
            <a:chExt cx="3148652" cy="515802"/>
          </a:xfrm>
        </p:grpSpPr>
        <p:sp>
          <p:nvSpPr>
            <p:cNvPr id="4" name="Freeform 17">
              <a:extLst>
                <a:ext uri="{FF2B5EF4-FFF2-40B4-BE49-F238E27FC236}">
                  <a16:creationId xmlns:a16="http://schemas.microsoft.com/office/drawing/2014/main" id="{8F7DE8A6-30B3-E6B9-4577-B609762DC01B}"/>
                </a:ext>
              </a:extLst>
            </p:cNvPr>
            <p:cNvSpPr/>
            <p:nvPr/>
          </p:nvSpPr>
          <p:spPr>
            <a:xfrm>
              <a:off x="0" y="0"/>
              <a:ext cx="3148652" cy="515802"/>
            </a:xfrm>
            <a:prstGeom prst="round1Rect">
              <a:avLst/>
            </a:prstGeom>
            <a:solidFill>
              <a:srgbClr val="D9D9D9"/>
            </a:solidFill>
          </p:spPr>
        </p:sp>
        <p:sp>
          <p:nvSpPr>
            <p:cNvPr id="5" name="TextBox 18">
              <a:extLst>
                <a:ext uri="{FF2B5EF4-FFF2-40B4-BE49-F238E27FC236}">
                  <a16:creationId xmlns:a16="http://schemas.microsoft.com/office/drawing/2014/main" id="{115C4A08-4DEF-C11D-FEB8-FB16FA1ACD49}"/>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81" name="Freeform 6">
            <a:extLst>
              <a:ext uri="{FF2B5EF4-FFF2-40B4-BE49-F238E27FC236}">
                <a16:creationId xmlns:a16="http://schemas.microsoft.com/office/drawing/2014/main" id="{3A7989EE-A140-368C-5F56-27C89FEA9B01}"/>
              </a:ext>
            </a:extLst>
          </p:cNvPr>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82" name="TextBox 55">
            <a:extLst>
              <a:ext uri="{FF2B5EF4-FFF2-40B4-BE49-F238E27FC236}">
                <a16:creationId xmlns:a16="http://schemas.microsoft.com/office/drawing/2014/main" id="{90F9F19F-1390-FD50-40C2-B09270873070}"/>
              </a:ext>
            </a:extLst>
          </p:cNvPr>
          <p:cNvSpPr txBox="1"/>
          <p:nvPr/>
        </p:nvSpPr>
        <p:spPr>
          <a:xfrm>
            <a:off x="1561955" y="259816"/>
            <a:ext cx="9659493" cy="732060"/>
          </a:xfrm>
          <a:prstGeom prst="rect">
            <a:avLst/>
          </a:prstGeom>
        </p:spPr>
        <p:txBody>
          <a:bodyPr lIns="0" tIns="0" rIns="0" bIns="0" rtlCol="0" anchor="t">
            <a:spAutoFit/>
          </a:bodyPr>
          <a:lstStyle/>
          <a:p>
            <a:pPr algn="l">
              <a:lnSpc>
                <a:spcPts val="2919"/>
              </a:lnSpc>
            </a:pPr>
            <a:r>
              <a:rPr lang="en-US" sz="2400" b="1" dirty="0">
                <a:solidFill>
                  <a:schemeClr val="tx2"/>
                </a:solidFill>
                <a:latin typeface="+mj-lt"/>
              </a:rPr>
              <a:t>VENITURILE OBŢINUTE DE PERSOANELE FIZICE</a:t>
            </a:r>
          </a:p>
          <a:p>
            <a:pPr algn="l">
              <a:lnSpc>
                <a:spcPts val="2919"/>
              </a:lnSpc>
              <a:spcBef>
                <a:spcPct val="0"/>
              </a:spcBef>
            </a:pPr>
            <a:r>
              <a:rPr lang="en-US" sz="2400" b="1" i="1" dirty="0">
                <a:solidFill>
                  <a:schemeClr val="tx2"/>
                </a:solidFill>
                <a:latin typeface="+mj-lt"/>
              </a:rPr>
              <a:t>conform surselor de </a:t>
            </a:r>
            <a:r>
              <a:rPr lang="en-US" sz="2400" b="1" i="1" dirty="0" err="1">
                <a:solidFill>
                  <a:schemeClr val="tx2"/>
                </a:solidFill>
                <a:latin typeface="+mj-lt"/>
              </a:rPr>
              <a:t>venit</a:t>
            </a:r>
            <a:r>
              <a:rPr lang="ro-RO" sz="2400" b="1" i="1" dirty="0">
                <a:solidFill>
                  <a:schemeClr val="tx2"/>
                </a:solidFill>
                <a:latin typeface="+mj-lt"/>
              </a:rPr>
              <a:t> (</a:t>
            </a:r>
            <a:r>
              <a:rPr lang="ro-RO" sz="2400" b="1" i="1" dirty="0" err="1">
                <a:solidFill>
                  <a:schemeClr val="tx2"/>
                </a:solidFill>
                <a:latin typeface="+mj-lt"/>
              </a:rPr>
              <a:t>mln</a:t>
            </a:r>
            <a:r>
              <a:rPr lang="ro-RO" sz="2400" b="1" i="1" dirty="0">
                <a:solidFill>
                  <a:schemeClr val="tx2"/>
                </a:solidFill>
                <a:latin typeface="+mj-lt"/>
              </a:rPr>
              <a:t> lei)</a:t>
            </a:r>
            <a:endParaRPr lang="en-US" sz="2400" b="1" i="1" dirty="0">
              <a:solidFill>
                <a:schemeClr val="tx2"/>
              </a:solidFill>
              <a:latin typeface="+mj-lt"/>
            </a:endParaRPr>
          </a:p>
        </p:txBody>
      </p:sp>
      <p:grpSp>
        <p:nvGrpSpPr>
          <p:cNvPr id="83" name="Group 80">
            <a:extLst>
              <a:ext uri="{FF2B5EF4-FFF2-40B4-BE49-F238E27FC236}">
                <a16:creationId xmlns:a16="http://schemas.microsoft.com/office/drawing/2014/main" id="{78C2A021-948E-F6B5-B290-054C750CB2F4}"/>
              </a:ext>
            </a:extLst>
          </p:cNvPr>
          <p:cNvGrpSpPr/>
          <p:nvPr/>
        </p:nvGrpSpPr>
        <p:grpSpPr>
          <a:xfrm>
            <a:off x="0" y="9395405"/>
            <a:ext cx="18292465" cy="889084"/>
            <a:chOff x="0" y="0"/>
            <a:chExt cx="4817769" cy="234162"/>
          </a:xfrm>
        </p:grpSpPr>
        <p:sp>
          <p:nvSpPr>
            <p:cNvPr id="84" name="Freeform 81">
              <a:extLst>
                <a:ext uri="{FF2B5EF4-FFF2-40B4-BE49-F238E27FC236}">
                  <a16:creationId xmlns:a16="http://schemas.microsoft.com/office/drawing/2014/main" id="{3FBAF211-91D1-41D3-ED8E-13AB17DD1B4F}"/>
                </a:ext>
              </a:extLst>
            </p:cNvPr>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rgbClr val="376092"/>
            </a:solidFill>
          </p:spPr>
        </p:sp>
        <p:sp>
          <p:nvSpPr>
            <p:cNvPr id="85" name="TextBox 82">
              <a:extLst>
                <a:ext uri="{FF2B5EF4-FFF2-40B4-BE49-F238E27FC236}">
                  <a16:creationId xmlns:a16="http://schemas.microsoft.com/office/drawing/2014/main" id="{7CB62B88-20B3-686C-51FE-808074862A9E}"/>
                </a:ext>
              </a:extLst>
            </p:cNvPr>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86" name="Freeform 83">
            <a:extLst>
              <a:ext uri="{FF2B5EF4-FFF2-40B4-BE49-F238E27FC236}">
                <a16:creationId xmlns:a16="http://schemas.microsoft.com/office/drawing/2014/main" id="{17AF9FB5-04AA-5ABD-5090-D999B821D22F}"/>
              </a:ext>
            </a:extLst>
          </p:cNvPr>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7" name="Freeform 84">
            <a:extLst>
              <a:ext uri="{FF2B5EF4-FFF2-40B4-BE49-F238E27FC236}">
                <a16:creationId xmlns:a16="http://schemas.microsoft.com/office/drawing/2014/main" id="{7CFC5111-3F93-147D-342E-FF0597A0A789}"/>
              </a:ext>
            </a:extLst>
          </p:cNvPr>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88" name="Freeform 85">
            <a:extLst>
              <a:ext uri="{FF2B5EF4-FFF2-40B4-BE49-F238E27FC236}">
                <a16:creationId xmlns:a16="http://schemas.microsoft.com/office/drawing/2014/main" id="{F104C712-5A49-FDC4-B094-4EED9BD6402E}"/>
              </a:ext>
            </a:extLst>
          </p:cNvPr>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9" name="Freeform 86">
            <a:extLst>
              <a:ext uri="{FF2B5EF4-FFF2-40B4-BE49-F238E27FC236}">
                <a16:creationId xmlns:a16="http://schemas.microsoft.com/office/drawing/2014/main" id="{43134504-39E6-8A95-3033-DD2D0E6EBDA2}"/>
              </a:ext>
            </a:extLst>
          </p:cNvPr>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0" name="Freeform 87">
            <a:extLst>
              <a:ext uri="{FF2B5EF4-FFF2-40B4-BE49-F238E27FC236}">
                <a16:creationId xmlns:a16="http://schemas.microsoft.com/office/drawing/2014/main" id="{7A48B886-1F82-02B4-E65E-87A496720B2B}"/>
              </a:ext>
            </a:extLst>
          </p:cNvPr>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1" name="Freeform 88">
            <a:extLst>
              <a:ext uri="{FF2B5EF4-FFF2-40B4-BE49-F238E27FC236}">
                <a16:creationId xmlns:a16="http://schemas.microsoft.com/office/drawing/2014/main" id="{53D122BD-56AD-1C08-A798-282739024AED}"/>
              </a:ext>
            </a:extLst>
          </p:cNvPr>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2" name="Freeform 89">
            <a:extLst>
              <a:ext uri="{FF2B5EF4-FFF2-40B4-BE49-F238E27FC236}">
                <a16:creationId xmlns:a16="http://schemas.microsoft.com/office/drawing/2014/main" id="{745D5D1A-AA56-7993-8CE8-420AC4BCC7C8}"/>
              </a:ext>
            </a:extLst>
          </p:cNvPr>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93" name="Freeform 90">
            <a:extLst>
              <a:ext uri="{FF2B5EF4-FFF2-40B4-BE49-F238E27FC236}">
                <a16:creationId xmlns:a16="http://schemas.microsoft.com/office/drawing/2014/main" id="{0D535226-D2E7-9F5B-CAE4-5E1D6977D02A}"/>
              </a:ext>
            </a:extLst>
          </p:cNvPr>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94" name="TextBox 91">
            <a:extLst>
              <a:ext uri="{FF2B5EF4-FFF2-40B4-BE49-F238E27FC236}">
                <a16:creationId xmlns:a16="http://schemas.microsoft.com/office/drawing/2014/main" id="{251EF683-AC8F-4D90-B8FE-3A90884ECB4F}"/>
              </a:ext>
            </a:extLst>
          </p:cNvPr>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95" name="TextBox 92">
            <a:extLst>
              <a:ext uri="{FF2B5EF4-FFF2-40B4-BE49-F238E27FC236}">
                <a16:creationId xmlns:a16="http://schemas.microsoft.com/office/drawing/2014/main" id="{74BFB51E-4BE9-2EC8-6196-45359F3A5D2C}"/>
              </a:ext>
            </a:extLst>
          </p:cNvPr>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96" name="TextBox 93">
            <a:extLst>
              <a:ext uri="{FF2B5EF4-FFF2-40B4-BE49-F238E27FC236}">
                <a16:creationId xmlns:a16="http://schemas.microsoft.com/office/drawing/2014/main" id="{930F6B27-E487-E2E2-6EE3-28957D06EA23}"/>
              </a:ext>
            </a:extLst>
          </p:cNvPr>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97" name="TextBox 94">
            <a:extLst>
              <a:ext uri="{FF2B5EF4-FFF2-40B4-BE49-F238E27FC236}">
                <a16:creationId xmlns:a16="http://schemas.microsoft.com/office/drawing/2014/main" id="{AC88B77D-0ED0-8B76-01CA-837A25A9E5AA}"/>
              </a:ext>
            </a:extLst>
          </p:cNvPr>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98" name="TextBox 95">
            <a:extLst>
              <a:ext uri="{FF2B5EF4-FFF2-40B4-BE49-F238E27FC236}">
                <a16:creationId xmlns:a16="http://schemas.microsoft.com/office/drawing/2014/main" id="{DBBDD767-A8B6-5071-0645-1C51645F590F}"/>
              </a:ext>
            </a:extLst>
          </p:cNvPr>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99" name="TextBox 96">
            <a:extLst>
              <a:ext uri="{FF2B5EF4-FFF2-40B4-BE49-F238E27FC236}">
                <a16:creationId xmlns:a16="http://schemas.microsoft.com/office/drawing/2014/main" id="{E7DA5105-0A54-35C3-AF8F-3D8B06BFEF09}"/>
              </a:ext>
            </a:extLst>
          </p:cNvPr>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100" name="TextBox 97">
            <a:extLst>
              <a:ext uri="{FF2B5EF4-FFF2-40B4-BE49-F238E27FC236}">
                <a16:creationId xmlns:a16="http://schemas.microsoft.com/office/drawing/2014/main" id="{292E9532-A2A3-452F-DCC4-BC7E81E5B376}"/>
              </a:ext>
            </a:extLst>
          </p:cNvPr>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101" name="TextBox 98">
            <a:extLst>
              <a:ext uri="{FF2B5EF4-FFF2-40B4-BE49-F238E27FC236}">
                <a16:creationId xmlns:a16="http://schemas.microsoft.com/office/drawing/2014/main" id="{DC0D5716-7600-7BE4-7FF8-27F24CEC9253}"/>
              </a:ext>
            </a:extLst>
          </p:cNvPr>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2" name="Диаграмма 11">
            <a:extLst>
              <a:ext uri="{FF2B5EF4-FFF2-40B4-BE49-F238E27FC236}">
                <a16:creationId xmlns:a16="http://schemas.microsoft.com/office/drawing/2014/main" id="{A37855EA-6833-F1DD-FA6E-7C93055AE0D5}"/>
              </a:ext>
            </a:extLst>
          </p:cNvPr>
          <p:cNvGraphicFramePr/>
          <p:nvPr>
            <p:extLst>
              <p:ext uri="{D42A27DB-BD31-4B8C-83A1-F6EECF244321}">
                <p14:modId xmlns:p14="http://schemas.microsoft.com/office/powerpoint/2010/main" val="2656110080"/>
              </p:ext>
            </p:extLst>
          </p:nvPr>
        </p:nvGraphicFramePr>
        <p:xfrm>
          <a:off x="845476" y="1739975"/>
          <a:ext cx="16070924" cy="7371341"/>
        </p:xfrm>
        <a:graphic>
          <a:graphicData uri="http://schemas.openxmlformats.org/drawingml/2006/chart">
            <c:chart xmlns:c="http://schemas.openxmlformats.org/drawingml/2006/chart" xmlns:r="http://schemas.openxmlformats.org/officeDocument/2006/relationships" r:id="rId19"/>
          </a:graphicData>
        </a:graphic>
      </p:graphicFrame>
      <p:pic>
        <p:nvPicPr>
          <p:cNvPr id="1026" name="Picture 2" descr="Robot icon">
            <a:extLst>
              <a:ext uri="{FF2B5EF4-FFF2-40B4-BE49-F238E27FC236}">
                <a16:creationId xmlns:a16="http://schemas.microsoft.com/office/drawing/2014/main" id="{E327B0A1-6DC5-4FFE-80C2-E860941A42CF}"/>
              </a:ext>
            </a:extLst>
          </p:cNvPr>
          <p:cNvPicPr>
            <a:picLocks noChangeAspect="1" noChangeArrowheads="1"/>
          </p:cNvPicPr>
          <p:nvPr/>
        </p:nvPicPr>
        <p:blipFill>
          <a:blip r:embed="rId2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22106" y="2247900"/>
            <a:ext cx="1100136" cy="1100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005967"/>
      </p:ext>
    </p:extLst>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id="{0CF30534-9CD3-D53F-B785-12C200F39E95}"/>
              </a:ext>
            </a:extLst>
          </p:cNvPr>
          <p:cNvGrpSpPr/>
          <p:nvPr/>
        </p:nvGrpSpPr>
        <p:grpSpPr>
          <a:xfrm rot="10800000" flipH="1">
            <a:off x="-4465" y="-21091"/>
            <a:ext cx="11949203" cy="1397986"/>
            <a:chOff x="0" y="0"/>
            <a:chExt cx="3148652" cy="515802"/>
          </a:xfrm>
        </p:grpSpPr>
        <p:sp>
          <p:nvSpPr>
            <p:cNvPr id="4" name="Freeform 17">
              <a:extLst>
                <a:ext uri="{FF2B5EF4-FFF2-40B4-BE49-F238E27FC236}">
                  <a16:creationId xmlns:a16="http://schemas.microsoft.com/office/drawing/2014/main" id="{EA69CA75-7D09-F155-86B3-2FD709854D3A}"/>
                </a:ext>
              </a:extLst>
            </p:cNvPr>
            <p:cNvSpPr/>
            <p:nvPr/>
          </p:nvSpPr>
          <p:spPr>
            <a:xfrm>
              <a:off x="0" y="0"/>
              <a:ext cx="3148652" cy="515802"/>
            </a:xfrm>
            <a:prstGeom prst="round1Rect">
              <a:avLst/>
            </a:prstGeom>
            <a:solidFill>
              <a:srgbClr val="D9D9D9"/>
            </a:solidFill>
          </p:spPr>
        </p:sp>
        <p:sp>
          <p:nvSpPr>
            <p:cNvPr id="5" name="TextBox 18">
              <a:extLst>
                <a:ext uri="{FF2B5EF4-FFF2-40B4-BE49-F238E27FC236}">
                  <a16:creationId xmlns:a16="http://schemas.microsoft.com/office/drawing/2014/main" id="{6B624FFB-B99F-0EF2-08AF-8B083489096A}"/>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81" name="Freeform 6">
            <a:extLst>
              <a:ext uri="{FF2B5EF4-FFF2-40B4-BE49-F238E27FC236}">
                <a16:creationId xmlns:a16="http://schemas.microsoft.com/office/drawing/2014/main" id="{6B0EBD11-67DB-FB20-BA81-A90395ECEC5D}"/>
              </a:ext>
            </a:extLst>
          </p:cNvPr>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82" name="TextBox 55">
            <a:extLst>
              <a:ext uri="{FF2B5EF4-FFF2-40B4-BE49-F238E27FC236}">
                <a16:creationId xmlns:a16="http://schemas.microsoft.com/office/drawing/2014/main" id="{664F7116-BA02-665B-FC94-3E7FD5572141}"/>
              </a:ext>
            </a:extLst>
          </p:cNvPr>
          <p:cNvSpPr txBox="1"/>
          <p:nvPr/>
        </p:nvSpPr>
        <p:spPr>
          <a:xfrm>
            <a:off x="1480377" y="311872"/>
            <a:ext cx="9659493" cy="732060"/>
          </a:xfrm>
          <a:prstGeom prst="rect">
            <a:avLst/>
          </a:prstGeom>
        </p:spPr>
        <p:txBody>
          <a:bodyPr lIns="0" tIns="0" rIns="0" bIns="0" rtlCol="0" anchor="t">
            <a:spAutoFit/>
          </a:bodyPr>
          <a:lstStyle/>
          <a:p>
            <a:pPr algn="l">
              <a:lnSpc>
                <a:spcPts val="2919"/>
              </a:lnSpc>
            </a:pPr>
            <a:r>
              <a:rPr lang="en-US" sz="2400" b="1" dirty="0">
                <a:solidFill>
                  <a:schemeClr val="tx2"/>
                </a:solidFill>
                <a:latin typeface="+mj-lt"/>
              </a:rPr>
              <a:t>VENITURILE OBŢINUTE DE PERSOANELE FIZICE</a:t>
            </a:r>
          </a:p>
          <a:p>
            <a:pPr algn="l">
              <a:lnSpc>
                <a:spcPts val="2919"/>
              </a:lnSpc>
              <a:spcBef>
                <a:spcPct val="0"/>
              </a:spcBef>
            </a:pPr>
            <a:r>
              <a:rPr lang="en-US" sz="2400" b="1" i="1" dirty="0">
                <a:solidFill>
                  <a:schemeClr val="tx2"/>
                </a:solidFill>
                <a:latin typeface="+mj-lt"/>
              </a:rPr>
              <a:t>conform surselor de venit</a:t>
            </a:r>
          </a:p>
        </p:txBody>
      </p:sp>
      <p:grpSp>
        <p:nvGrpSpPr>
          <p:cNvPr id="83" name="Group 80">
            <a:extLst>
              <a:ext uri="{FF2B5EF4-FFF2-40B4-BE49-F238E27FC236}">
                <a16:creationId xmlns:a16="http://schemas.microsoft.com/office/drawing/2014/main" id="{AE37A8AF-EB8B-9890-29B0-B847D9B05294}"/>
              </a:ext>
            </a:extLst>
          </p:cNvPr>
          <p:cNvGrpSpPr/>
          <p:nvPr/>
        </p:nvGrpSpPr>
        <p:grpSpPr>
          <a:xfrm>
            <a:off x="0" y="9395405"/>
            <a:ext cx="18292465" cy="889084"/>
            <a:chOff x="0" y="0"/>
            <a:chExt cx="4817769" cy="234162"/>
          </a:xfrm>
        </p:grpSpPr>
        <p:sp>
          <p:nvSpPr>
            <p:cNvPr id="84" name="Freeform 81">
              <a:extLst>
                <a:ext uri="{FF2B5EF4-FFF2-40B4-BE49-F238E27FC236}">
                  <a16:creationId xmlns:a16="http://schemas.microsoft.com/office/drawing/2014/main" id="{E05AB403-723E-214D-7445-50C8E4732430}"/>
                </a:ext>
              </a:extLst>
            </p:cNvPr>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rgbClr val="3B679A"/>
            </a:solidFill>
          </p:spPr>
        </p:sp>
        <p:sp>
          <p:nvSpPr>
            <p:cNvPr id="85" name="TextBox 82">
              <a:extLst>
                <a:ext uri="{FF2B5EF4-FFF2-40B4-BE49-F238E27FC236}">
                  <a16:creationId xmlns:a16="http://schemas.microsoft.com/office/drawing/2014/main" id="{BCA21537-466E-9D27-506C-559BCCC4A6FE}"/>
                </a:ext>
              </a:extLst>
            </p:cNvPr>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86" name="Freeform 83">
            <a:extLst>
              <a:ext uri="{FF2B5EF4-FFF2-40B4-BE49-F238E27FC236}">
                <a16:creationId xmlns:a16="http://schemas.microsoft.com/office/drawing/2014/main" id="{186BA955-6AAD-552D-37A7-04D03D0408F5}"/>
              </a:ext>
            </a:extLst>
          </p:cNvPr>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7" name="Freeform 84">
            <a:extLst>
              <a:ext uri="{FF2B5EF4-FFF2-40B4-BE49-F238E27FC236}">
                <a16:creationId xmlns:a16="http://schemas.microsoft.com/office/drawing/2014/main" id="{6CB80CB5-A2D7-CBF3-94E7-4DC486F7446F}"/>
              </a:ext>
            </a:extLst>
          </p:cNvPr>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88" name="Freeform 85">
            <a:extLst>
              <a:ext uri="{FF2B5EF4-FFF2-40B4-BE49-F238E27FC236}">
                <a16:creationId xmlns:a16="http://schemas.microsoft.com/office/drawing/2014/main" id="{E4BBD71A-1FF9-661F-34C2-6FD094D4578B}"/>
              </a:ext>
            </a:extLst>
          </p:cNvPr>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9" name="Freeform 86">
            <a:extLst>
              <a:ext uri="{FF2B5EF4-FFF2-40B4-BE49-F238E27FC236}">
                <a16:creationId xmlns:a16="http://schemas.microsoft.com/office/drawing/2014/main" id="{19D2065E-291A-F53C-D29A-5E2B33642476}"/>
              </a:ext>
            </a:extLst>
          </p:cNvPr>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0" name="Freeform 87">
            <a:extLst>
              <a:ext uri="{FF2B5EF4-FFF2-40B4-BE49-F238E27FC236}">
                <a16:creationId xmlns:a16="http://schemas.microsoft.com/office/drawing/2014/main" id="{E3356E44-AD50-982B-A7CE-CF0D35F8AA9C}"/>
              </a:ext>
            </a:extLst>
          </p:cNvPr>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1" name="Freeform 88">
            <a:extLst>
              <a:ext uri="{FF2B5EF4-FFF2-40B4-BE49-F238E27FC236}">
                <a16:creationId xmlns:a16="http://schemas.microsoft.com/office/drawing/2014/main" id="{F7707C46-3C26-1080-8886-16DE62B118A4}"/>
              </a:ext>
            </a:extLst>
          </p:cNvPr>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2" name="Freeform 89">
            <a:extLst>
              <a:ext uri="{FF2B5EF4-FFF2-40B4-BE49-F238E27FC236}">
                <a16:creationId xmlns:a16="http://schemas.microsoft.com/office/drawing/2014/main" id="{2E0E7BE4-6439-F769-0BA7-BFDC27C3CF36}"/>
              </a:ext>
            </a:extLst>
          </p:cNvPr>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93" name="Freeform 90">
            <a:extLst>
              <a:ext uri="{FF2B5EF4-FFF2-40B4-BE49-F238E27FC236}">
                <a16:creationId xmlns:a16="http://schemas.microsoft.com/office/drawing/2014/main" id="{3B6EB4F2-9021-CB60-D819-36B83BFF9F11}"/>
              </a:ext>
            </a:extLst>
          </p:cNvPr>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94" name="TextBox 91">
            <a:extLst>
              <a:ext uri="{FF2B5EF4-FFF2-40B4-BE49-F238E27FC236}">
                <a16:creationId xmlns:a16="http://schemas.microsoft.com/office/drawing/2014/main" id="{CD3B6AED-4C6B-504A-4E0D-F179979B16A2}"/>
              </a:ext>
            </a:extLst>
          </p:cNvPr>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95" name="TextBox 92">
            <a:extLst>
              <a:ext uri="{FF2B5EF4-FFF2-40B4-BE49-F238E27FC236}">
                <a16:creationId xmlns:a16="http://schemas.microsoft.com/office/drawing/2014/main" id="{8A3C9C80-361E-FE16-CA31-6DC15124A01D}"/>
              </a:ext>
            </a:extLst>
          </p:cNvPr>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96" name="TextBox 93">
            <a:extLst>
              <a:ext uri="{FF2B5EF4-FFF2-40B4-BE49-F238E27FC236}">
                <a16:creationId xmlns:a16="http://schemas.microsoft.com/office/drawing/2014/main" id="{1EB929E9-2FBA-FFDF-2D52-A4C7718C89B3}"/>
              </a:ext>
            </a:extLst>
          </p:cNvPr>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97" name="TextBox 94">
            <a:extLst>
              <a:ext uri="{FF2B5EF4-FFF2-40B4-BE49-F238E27FC236}">
                <a16:creationId xmlns:a16="http://schemas.microsoft.com/office/drawing/2014/main" id="{9749AE0C-4435-5913-3E9B-3EF7F7A339AD}"/>
              </a:ext>
            </a:extLst>
          </p:cNvPr>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98" name="TextBox 95">
            <a:extLst>
              <a:ext uri="{FF2B5EF4-FFF2-40B4-BE49-F238E27FC236}">
                <a16:creationId xmlns:a16="http://schemas.microsoft.com/office/drawing/2014/main" id="{5EDAC92E-9269-77E0-5F60-C36B0201DFA2}"/>
              </a:ext>
            </a:extLst>
          </p:cNvPr>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99" name="TextBox 96">
            <a:extLst>
              <a:ext uri="{FF2B5EF4-FFF2-40B4-BE49-F238E27FC236}">
                <a16:creationId xmlns:a16="http://schemas.microsoft.com/office/drawing/2014/main" id="{ED3ADF0D-F072-724E-E9A6-0D6509B03B9C}"/>
              </a:ext>
            </a:extLst>
          </p:cNvPr>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100" name="TextBox 97">
            <a:extLst>
              <a:ext uri="{FF2B5EF4-FFF2-40B4-BE49-F238E27FC236}">
                <a16:creationId xmlns:a16="http://schemas.microsoft.com/office/drawing/2014/main" id="{0149B0DC-D6DE-DCB8-A334-CDB9A81CC0F1}"/>
              </a:ext>
            </a:extLst>
          </p:cNvPr>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101" name="TextBox 98">
            <a:extLst>
              <a:ext uri="{FF2B5EF4-FFF2-40B4-BE49-F238E27FC236}">
                <a16:creationId xmlns:a16="http://schemas.microsoft.com/office/drawing/2014/main" id="{FC7D0E25-8D6E-76A6-295C-07A812B6E367}"/>
              </a:ext>
            </a:extLst>
          </p:cNvPr>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2" name="Диаграмма 11">
            <a:extLst>
              <a:ext uri="{FF2B5EF4-FFF2-40B4-BE49-F238E27FC236}">
                <a16:creationId xmlns:a16="http://schemas.microsoft.com/office/drawing/2014/main" id="{7B4621A4-2602-B8B4-D1E9-BCDD723299AD}"/>
              </a:ext>
            </a:extLst>
          </p:cNvPr>
          <p:cNvGraphicFramePr/>
          <p:nvPr>
            <p:extLst>
              <p:ext uri="{D42A27DB-BD31-4B8C-83A1-F6EECF244321}">
                <p14:modId xmlns:p14="http://schemas.microsoft.com/office/powerpoint/2010/main" val="2690327429"/>
              </p:ext>
            </p:extLst>
          </p:nvPr>
        </p:nvGraphicFramePr>
        <p:xfrm>
          <a:off x="865948" y="1739975"/>
          <a:ext cx="16070924" cy="7371341"/>
        </p:xfrm>
        <a:graphic>
          <a:graphicData uri="http://schemas.openxmlformats.org/drawingml/2006/chart">
            <c:chart xmlns:c="http://schemas.openxmlformats.org/drawingml/2006/chart" xmlns:r="http://schemas.openxmlformats.org/officeDocument/2006/relationships" r:id="rId19"/>
          </a:graphicData>
        </a:graphic>
      </p:graphicFrame>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A16B6-1376-86ED-BFDC-6F2916E955F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EB077147-0078-E5E1-1B64-861F28E646C7}"/>
              </a:ext>
            </a:extLst>
          </p:cNvPr>
          <p:cNvSpPr txBox="1"/>
          <p:nvPr/>
        </p:nvSpPr>
        <p:spPr>
          <a:xfrm>
            <a:off x="1602228" y="2400300"/>
            <a:ext cx="14628371" cy="5909310"/>
          </a:xfrm>
          <a:prstGeom prst="rect">
            <a:avLst/>
          </a:prstGeom>
        </p:spPr>
        <p:txBody>
          <a:bodyPr wrap="square" lIns="0" tIns="0" rIns="0" bIns="0" rtlCol="0" anchor="t">
            <a:spAutoFit/>
          </a:bodyPr>
          <a:lstStyle/>
          <a:p>
            <a:pPr marL="857250" indent="-857250" algn="just">
              <a:spcBef>
                <a:spcPct val="0"/>
              </a:spcBef>
              <a:spcAft>
                <a:spcPts val="1200"/>
              </a:spcAft>
              <a:buAutoNum type="romanUcPeriod"/>
            </a:pPr>
            <a:r>
              <a:rPr lang="ro-RO" sz="3600" b="1" i="1" noProof="0" dirty="0">
                <a:solidFill>
                  <a:schemeClr val="tx2"/>
                </a:solidFill>
                <a:latin typeface="+mj-lt"/>
              </a:rPr>
              <a:t>Impozitul pe venitul persoanelor juridice și persoanele fizice care  	desfășoară activitate de întreprinzător;</a:t>
            </a:r>
            <a:endParaRPr lang="ro-RO" b="1" i="1" noProof="0" dirty="0">
              <a:solidFill>
                <a:schemeClr val="tx2"/>
              </a:solidFill>
              <a:latin typeface="+mj-lt"/>
            </a:endParaRPr>
          </a:p>
          <a:p>
            <a:pPr algn="just">
              <a:spcBef>
                <a:spcPct val="0"/>
              </a:spcBef>
              <a:spcAft>
                <a:spcPts val="1200"/>
              </a:spcAft>
            </a:pPr>
            <a:r>
              <a:rPr lang="ro-RO" sz="3600" b="1" i="1" dirty="0">
                <a:solidFill>
                  <a:schemeClr val="tx2"/>
                </a:solidFill>
                <a:latin typeface="+mj-lt"/>
              </a:rPr>
              <a:t>II.   Impactul prevederilor art.87 alin.(1¹) din Codul fiscal pentru perioada 	fiscală 2024;</a:t>
            </a:r>
          </a:p>
          <a:p>
            <a:pPr algn="just">
              <a:spcBef>
                <a:spcPct val="0"/>
              </a:spcBef>
              <a:spcAft>
                <a:spcPts val="1200"/>
              </a:spcAft>
            </a:pPr>
            <a:r>
              <a:rPr lang="ro-RO" sz="3600" b="1" i="1" dirty="0">
                <a:solidFill>
                  <a:schemeClr val="tx2"/>
                </a:solidFill>
                <a:latin typeface="+mj-lt"/>
              </a:rPr>
              <a:t>III.    </a:t>
            </a:r>
            <a:r>
              <a:rPr lang="ro-RO" sz="3600" b="1" i="1" dirty="0">
                <a:solidFill>
                  <a:schemeClr val="tx2"/>
                </a:solidFill>
              </a:rPr>
              <a:t>Impozitul pe venit </a:t>
            </a:r>
            <a:r>
              <a:rPr lang="it-IT" sz="3600" b="1" i="1" dirty="0">
                <a:solidFill>
                  <a:schemeClr val="tx2"/>
                </a:solidFill>
                <a:latin typeface="+mj-lt"/>
              </a:rPr>
              <a:t>al persoanelor fizice</a:t>
            </a:r>
            <a:r>
              <a:rPr lang="ro-RO" sz="3600" b="1" i="1" dirty="0">
                <a:solidFill>
                  <a:schemeClr val="tx2"/>
                </a:solidFill>
                <a:latin typeface="+mj-lt"/>
              </a:rPr>
              <a:t>;</a:t>
            </a:r>
          </a:p>
          <a:p>
            <a:pPr algn="just">
              <a:spcBef>
                <a:spcPct val="0"/>
              </a:spcBef>
              <a:spcAft>
                <a:spcPts val="1200"/>
              </a:spcAft>
            </a:pPr>
            <a:r>
              <a:rPr lang="ro-RO" sz="3600" b="1" i="1" dirty="0">
                <a:solidFill>
                  <a:schemeClr val="tx2"/>
                </a:solidFill>
                <a:latin typeface="+mj-lt"/>
              </a:rPr>
              <a:t>IV.    Desemnarea procentuală (MECANISMUL 2%)</a:t>
            </a:r>
          </a:p>
          <a:p>
            <a:pPr algn="just">
              <a:spcBef>
                <a:spcPct val="0"/>
              </a:spcBef>
              <a:spcAft>
                <a:spcPts val="1200"/>
              </a:spcAft>
            </a:pPr>
            <a:endParaRPr lang="ro-RO" sz="3600" b="1" i="1" dirty="0">
              <a:solidFill>
                <a:schemeClr val="tx2"/>
              </a:solidFill>
              <a:latin typeface="+mj-lt"/>
            </a:endParaRPr>
          </a:p>
          <a:p>
            <a:pPr algn="just">
              <a:spcBef>
                <a:spcPct val="0"/>
              </a:spcBef>
              <a:spcAft>
                <a:spcPts val="1200"/>
              </a:spcAft>
            </a:pPr>
            <a:endParaRPr lang="ro-RO" sz="3600" b="1" i="1" noProof="0" dirty="0">
              <a:solidFill>
                <a:schemeClr val="tx2"/>
              </a:solidFill>
              <a:latin typeface="+mj-lt"/>
            </a:endParaRPr>
          </a:p>
          <a:p>
            <a:pPr algn="just">
              <a:spcBef>
                <a:spcPct val="0"/>
              </a:spcBef>
              <a:spcAft>
                <a:spcPts val="1200"/>
              </a:spcAft>
            </a:pPr>
            <a:endParaRPr lang="ro-RO" sz="3600" b="1" i="1" noProof="0" dirty="0">
              <a:solidFill>
                <a:schemeClr val="tx2"/>
              </a:solidFill>
              <a:latin typeface="+mj-lt"/>
            </a:endParaRPr>
          </a:p>
        </p:txBody>
      </p:sp>
      <p:grpSp>
        <p:nvGrpSpPr>
          <p:cNvPr id="5" name="Group 5">
            <a:extLst>
              <a:ext uri="{FF2B5EF4-FFF2-40B4-BE49-F238E27FC236}">
                <a16:creationId xmlns:a16="http://schemas.microsoft.com/office/drawing/2014/main" id="{E16DAA88-4C69-D536-9B5C-5EF51D58CE9D}"/>
              </a:ext>
            </a:extLst>
          </p:cNvPr>
          <p:cNvGrpSpPr/>
          <p:nvPr/>
        </p:nvGrpSpPr>
        <p:grpSpPr>
          <a:xfrm>
            <a:off x="0" y="9395405"/>
            <a:ext cx="18292465" cy="889084"/>
            <a:chOff x="0" y="0"/>
            <a:chExt cx="4817769" cy="234162"/>
          </a:xfrm>
        </p:grpSpPr>
        <p:sp>
          <p:nvSpPr>
            <p:cNvPr id="6" name="Freeform 6">
              <a:extLst>
                <a:ext uri="{FF2B5EF4-FFF2-40B4-BE49-F238E27FC236}">
                  <a16:creationId xmlns:a16="http://schemas.microsoft.com/office/drawing/2014/main" id="{81E58615-1278-10E5-8212-AD895A043E4E}"/>
                </a:ext>
              </a:extLst>
            </p:cNvPr>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accent1">
                <a:lumMod val="75000"/>
              </a:schemeClr>
            </a:solidFill>
          </p:spPr>
        </p:sp>
        <p:sp>
          <p:nvSpPr>
            <p:cNvPr id="7" name="TextBox 7">
              <a:extLst>
                <a:ext uri="{FF2B5EF4-FFF2-40B4-BE49-F238E27FC236}">
                  <a16:creationId xmlns:a16="http://schemas.microsoft.com/office/drawing/2014/main" id="{2D2AC228-8BB1-94B5-A0A6-D1D4C23B7895}"/>
                </a:ext>
              </a:extLst>
            </p:cNvPr>
            <p:cNvSpPr txBox="1"/>
            <p:nvPr/>
          </p:nvSpPr>
          <p:spPr>
            <a:xfrm>
              <a:off x="0" y="-47625"/>
              <a:ext cx="4817769" cy="281787"/>
            </a:xfrm>
            <a:prstGeom prst="rect">
              <a:avLst/>
            </a:prstGeom>
          </p:spPr>
          <p:txBody>
            <a:bodyPr lIns="50800" tIns="50800" rIns="50800" bIns="50800" rtlCol="0" anchor="ctr"/>
            <a:lstStyle/>
            <a:p>
              <a:pPr algn="ctr">
                <a:lnSpc>
                  <a:spcPts val="2414"/>
                </a:lnSpc>
              </a:pPr>
              <a:endParaRPr dirty="0"/>
            </a:p>
          </p:txBody>
        </p:sp>
      </p:grpSp>
      <p:sp>
        <p:nvSpPr>
          <p:cNvPr id="8" name="Freeform 8">
            <a:extLst>
              <a:ext uri="{FF2B5EF4-FFF2-40B4-BE49-F238E27FC236}">
                <a16:creationId xmlns:a16="http://schemas.microsoft.com/office/drawing/2014/main" id="{12F1766C-3CC5-E3AE-2C9E-8C0C13FB2835}"/>
              </a:ext>
            </a:extLst>
          </p:cNvPr>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a:extLst>
              <a:ext uri="{FF2B5EF4-FFF2-40B4-BE49-F238E27FC236}">
                <a16:creationId xmlns:a16="http://schemas.microsoft.com/office/drawing/2014/main" id="{1E11D01E-5869-7C85-B37D-8F479C2F916A}"/>
              </a:ext>
            </a:extLst>
          </p:cNvPr>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4">
              <a:extLst>
                <a:ext uri="{96DAC541-7B7A-43D3-8B79-37D633B846F1}">
                  <asvg:svgBlip xmlns:asvg="http://schemas.microsoft.com/office/drawing/2016/SVG/main" r:embed="rId5"/>
                </a:ext>
              </a:extLst>
            </a:blip>
            <a:stretch>
              <a:fillRect l="-1035" r="-1035"/>
            </a:stretch>
          </a:blipFill>
        </p:spPr>
      </p:sp>
      <p:sp>
        <p:nvSpPr>
          <p:cNvPr id="10" name="Freeform 10">
            <a:extLst>
              <a:ext uri="{FF2B5EF4-FFF2-40B4-BE49-F238E27FC236}">
                <a16:creationId xmlns:a16="http://schemas.microsoft.com/office/drawing/2014/main" id="{823C4948-DF29-1FE5-23C6-97789B669C3D}"/>
              </a:ext>
            </a:extLst>
          </p:cNvPr>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a:extLst>
              <a:ext uri="{FF2B5EF4-FFF2-40B4-BE49-F238E27FC236}">
                <a16:creationId xmlns:a16="http://schemas.microsoft.com/office/drawing/2014/main" id="{636F0801-E3D9-9706-2343-23812BDD5FB9}"/>
              </a:ext>
            </a:extLst>
          </p:cNvPr>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a:extLst>
              <a:ext uri="{FF2B5EF4-FFF2-40B4-BE49-F238E27FC236}">
                <a16:creationId xmlns:a16="http://schemas.microsoft.com/office/drawing/2014/main" id="{F1C48045-397C-57B8-F8C1-6A72FF77E608}"/>
              </a:ext>
            </a:extLst>
          </p:cNvPr>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a:extLst>
              <a:ext uri="{FF2B5EF4-FFF2-40B4-BE49-F238E27FC236}">
                <a16:creationId xmlns:a16="http://schemas.microsoft.com/office/drawing/2014/main" id="{E31A012B-8AF0-5421-464C-E54651505FB6}"/>
              </a:ext>
            </a:extLst>
          </p:cNvPr>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a:extLst>
              <a:ext uri="{FF2B5EF4-FFF2-40B4-BE49-F238E27FC236}">
                <a16:creationId xmlns:a16="http://schemas.microsoft.com/office/drawing/2014/main" id="{3D6374D0-D53C-6836-1E97-6E286C14E3AC}"/>
              </a:ext>
            </a:extLst>
          </p:cNvPr>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Freeform 15">
            <a:extLst>
              <a:ext uri="{FF2B5EF4-FFF2-40B4-BE49-F238E27FC236}">
                <a16:creationId xmlns:a16="http://schemas.microsoft.com/office/drawing/2014/main" id="{B209C47F-078E-65F4-A5E6-3582931C17D2}"/>
              </a:ext>
            </a:extLst>
          </p:cNvPr>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6" name="TextBox 16">
            <a:extLst>
              <a:ext uri="{FF2B5EF4-FFF2-40B4-BE49-F238E27FC236}">
                <a16:creationId xmlns:a16="http://schemas.microsoft.com/office/drawing/2014/main" id="{ED43A4FE-FAE6-FE40-E989-2D300DEBBFA3}"/>
              </a:ext>
            </a:extLst>
          </p:cNvPr>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17" name="TextBox 17">
            <a:extLst>
              <a:ext uri="{FF2B5EF4-FFF2-40B4-BE49-F238E27FC236}">
                <a16:creationId xmlns:a16="http://schemas.microsoft.com/office/drawing/2014/main" id="{549C33C6-89EC-7574-EFA9-4B6908D334DF}"/>
              </a:ext>
            </a:extLst>
          </p:cNvPr>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0 8000 1525</a:t>
            </a:r>
          </a:p>
        </p:txBody>
      </p:sp>
      <p:sp>
        <p:nvSpPr>
          <p:cNvPr id="18" name="TextBox 18">
            <a:extLst>
              <a:ext uri="{FF2B5EF4-FFF2-40B4-BE49-F238E27FC236}">
                <a16:creationId xmlns:a16="http://schemas.microsoft.com/office/drawing/2014/main" id="{237B827E-6C10-76B9-A9CA-81326DFDF35E}"/>
              </a:ext>
            </a:extLst>
          </p:cNvPr>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19" name="TextBox 19">
            <a:extLst>
              <a:ext uri="{FF2B5EF4-FFF2-40B4-BE49-F238E27FC236}">
                <a16:creationId xmlns:a16="http://schemas.microsoft.com/office/drawing/2014/main" id="{12B207B8-AF91-41A9-7902-626B46945AE8}"/>
              </a:ext>
            </a:extLst>
          </p:cNvPr>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0" name="TextBox 20">
            <a:extLst>
              <a:ext uri="{FF2B5EF4-FFF2-40B4-BE49-F238E27FC236}">
                <a16:creationId xmlns:a16="http://schemas.microsoft.com/office/drawing/2014/main" id="{77D9D5B8-3839-4A18-45E3-85E6CAF0FDC9}"/>
              </a:ext>
            </a:extLst>
          </p:cNvPr>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1" name="TextBox 21">
            <a:extLst>
              <a:ext uri="{FF2B5EF4-FFF2-40B4-BE49-F238E27FC236}">
                <a16:creationId xmlns:a16="http://schemas.microsoft.com/office/drawing/2014/main" id="{9C79F375-E9E1-B2F5-32BB-32A5E1E6BD9B}"/>
              </a:ext>
            </a:extLst>
          </p:cNvPr>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22" name="TextBox 22">
            <a:extLst>
              <a:ext uri="{FF2B5EF4-FFF2-40B4-BE49-F238E27FC236}">
                <a16:creationId xmlns:a16="http://schemas.microsoft.com/office/drawing/2014/main" id="{C9B3ABA7-1958-2DF0-9EC4-95B4C3748828}"/>
              </a:ext>
            </a:extLst>
          </p:cNvPr>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@sfs-md</a:t>
            </a:r>
          </a:p>
        </p:txBody>
      </p:sp>
      <p:sp>
        <p:nvSpPr>
          <p:cNvPr id="23" name="TextBox 23">
            <a:extLst>
              <a:ext uri="{FF2B5EF4-FFF2-40B4-BE49-F238E27FC236}">
                <a16:creationId xmlns:a16="http://schemas.microsoft.com/office/drawing/2014/main" id="{DBC24CE9-6D0A-44EA-0A35-2AB4F81100DD}"/>
              </a:ext>
            </a:extLst>
          </p:cNvPr>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sfs-md</a:t>
            </a:r>
          </a:p>
        </p:txBody>
      </p:sp>
      <p:grpSp>
        <p:nvGrpSpPr>
          <p:cNvPr id="24" name="Group 16">
            <a:extLst>
              <a:ext uri="{FF2B5EF4-FFF2-40B4-BE49-F238E27FC236}">
                <a16:creationId xmlns:a16="http://schemas.microsoft.com/office/drawing/2014/main" id="{DD96530F-361E-225E-B880-8B60E6038679}"/>
              </a:ext>
            </a:extLst>
          </p:cNvPr>
          <p:cNvGrpSpPr/>
          <p:nvPr/>
        </p:nvGrpSpPr>
        <p:grpSpPr>
          <a:xfrm rot="10800000" flipH="1">
            <a:off x="0" y="0"/>
            <a:ext cx="11949203" cy="1397986"/>
            <a:chOff x="0" y="0"/>
            <a:chExt cx="3148652" cy="515802"/>
          </a:xfrm>
        </p:grpSpPr>
        <p:sp>
          <p:nvSpPr>
            <p:cNvPr id="25" name="Freeform 17">
              <a:extLst>
                <a:ext uri="{FF2B5EF4-FFF2-40B4-BE49-F238E27FC236}">
                  <a16:creationId xmlns:a16="http://schemas.microsoft.com/office/drawing/2014/main" id="{8AA1DF04-817D-9212-4509-28719FEF51BE}"/>
                </a:ext>
              </a:extLst>
            </p:cNvPr>
            <p:cNvSpPr/>
            <p:nvPr/>
          </p:nvSpPr>
          <p:spPr>
            <a:xfrm>
              <a:off x="0" y="0"/>
              <a:ext cx="3148652" cy="515802"/>
            </a:xfrm>
            <a:prstGeom prst="round1Rect">
              <a:avLst/>
            </a:prstGeom>
            <a:solidFill>
              <a:srgbClr val="D9D9D9"/>
            </a:solidFill>
          </p:spPr>
        </p:sp>
        <p:sp>
          <p:nvSpPr>
            <p:cNvPr id="26" name="TextBox 18">
              <a:extLst>
                <a:ext uri="{FF2B5EF4-FFF2-40B4-BE49-F238E27FC236}">
                  <a16:creationId xmlns:a16="http://schemas.microsoft.com/office/drawing/2014/main" id="{E93E0578-D629-29C8-7A9E-FBA5BC74F29B}"/>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27" name="Freeform 6">
            <a:extLst>
              <a:ext uri="{FF2B5EF4-FFF2-40B4-BE49-F238E27FC236}">
                <a16:creationId xmlns:a16="http://schemas.microsoft.com/office/drawing/2014/main" id="{3284ECA6-4642-8423-C060-ADFD87992138}"/>
              </a:ext>
            </a:extLst>
          </p:cNvPr>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18"/>
            <a:stretch>
              <a:fillRect/>
            </a:stretch>
          </a:blipFill>
        </p:spPr>
      </p:sp>
      <p:sp>
        <p:nvSpPr>
          <p:cNvPr id="2" name="TextBox 23">
            <a:extLst>
              <a:ext uri="{FF2B5EF4-FFF2-40B4-BE49-F238E27FC236}">
                <a16:creationId xmlns:a16="http://schemas.microsoft.com/office/drawing/2014/main" id="{EBAA16E0-7E6B-4979-1A07-CB83BE97843F}"/>
              </a:ext>
            </a:extLst>
          </p:cNvPr>
          <p:cNvSpPr txBox="1"/>
          <p:nvPr/>
        </p:nvSpPr>
        <p:spPr>
          <a:xfrm>
            <a:off x="1602228" y="489125"/>
            <a:ext cx="8740896" cy="360163"/>
          </a:xfrm>
          <a:prstGeom prst="rect">
            <a:avLst/>
          </a:prstGeom>
        </p:spPr>
        <p:txBody>
          <a:bodyPr lIns="0" tIns="0" rIns="0" bIns="0" rtlCol="0" anchor="t">
            <a:spAutoFit/>
          </a:bodyPr>
          <a:lstStyle/>
          <a:p>
            <a:pPr algn="l">
              <a:lnSpc>
                <a:spcPts val="2919"/>
              </a:lnSpc>
              <a:spcBef>
                <a:spcPct val="0"/>
              </a:spcBef>
            </a:pPr>
            <a:r>
              <a:rPr lang="en-US" sz="2400" b="1" noProof="0" dirty="0">
                <a:solidFill>
                  <a:schemeClr val="tx2"/>
                </a:solidFill>
                <a:latin typeface="+mj-lt"/>
              </a:rPr>
              <a:t>Con</a:t>
            </a:r>
            <a:r>
              <a:rPr lang="ro-RO" sz="2400" b="1" noProof="0" dirty="0">
                <a:solidFill>
                  <a:schemeClr val="tx2"/>
                </a:solidFill>
                <a:latin typeface="+mj-lt"/>
              </a:rPr>
              <a:t>ț</a:t>
            </a:r>
            <a:r>
              <a:rPr lang="en-US" sz="2400" b="1" noProof="0" dirty="0" err="1">
                <a:solidFill>
                  <a:schemeClr val="tx2"/>
                </a:solidFill>
                <a:latin typeface="+mj-lt"/>
              </a:rPr>
              <a:t>inut</a:t>
            </a:r>
            <a:endParaRPr lang="ro-RO" sz="2400" b="1" i="1" noProof="0" dirty="0">
              <a:solidFill>
                <a:schemeClr val="tx2"/>
              </a:solidFill>
              <a:latin typeface="+mj-lt"/>
            </a:endParaRPr>
          </a:p>
        </p:txBody>
      </p:sp>
    </p:spTree>
    <p:extLst>
      <p:ext uri="{BB962C8B-B14F-4D97-AF65-F5344CB8AC3E}">
        <p14:creationId xmlns:p14="http://schemas.microsoft.com/office/powerpoint/2010/main" val="2698476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6">
            <a:extLst>
              <a:ext uri="{FF2B5EF4-FFF2-40B4-BE49-F238E27FC236}">
                <a16:creationId xmlns:a16="http://schemas.microsoft.com/office/drawing/2014/main" id="{759010A0-4A42-F294-131E-9854F6892644}"/>
              </a:ext>
            </a:extLst>
          </p:cNvPr>
          <p:cNvGrpSpPr/>
          <p:nvPr/>
        </p:nvGrpSpPr>
        <p:grpSpPr>
          <a:xfrm rot="10800000" flipH="1">
            <a:off x="-4465" y="-21091"/>
            <a:ext cx="11949203" cy="1397986"/>
            <a:chOff x="0" y="0"/>
            <a:chExt cx="3148652" cy="515802"/>
          </a:xfrm>
        </p:grpSpPr>
        <p:sp>
          <p:nvSpPr>
            <p:cNvPr id="37" name="Freeform 17">
              <a:extLst>
                <a:ext uri="{FF2B5EF4-FFF2-40B4-BE49-F238E27FC236}">
                  <a16:creationId xmlns:a16="http://schemas.microsoft.com/office/drawing/2014/main" id="{B298A64F-9DC3-4861-41D3-E621A5FEC197}"/>
                </a:ext>
              </a:extLst>
            </p:cNvPr>
            <p:cNvSpPr/>
            <p:nvPr/>
          </p:nvSpPr>
          <p:spPr>
            <a:xfrm>
              <a:off x="0" y="0"/>
              <a:ext cx="3148652" cy="515802"/>
            </a:xfrm>
            <a:prstGeom prst="round1Rect">
              <a:avLst/>
            </a:prstGeom>
            <a:solidFill>
              <a:srgbClr val="D9D9D9"/>
            </a:solidFill>
          </p:spPr>
        </p:sp>
        <p:sp>
          <p:nvSpPr>
            <p:cNvPr id="38" name="TextBox 18">
              <a:extLst>
                <a:ext uri="{FF2B5EF4-FFF2-40B4-BE49-F238E27FC236}">
                  <a16:creationId xmlns:a16="http://schemas.microsoft.com/office/drawing/2014/main" id="{D5D7835B-F1C7-1CB3-70C4-EBE9BC940F7C}"/>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9" name="Freeform 9"/>
          <p:cNvSpPr/>
          <p:nvPr/>
        </p:nvSpPr>
        <p:spPr>
          <a:xfrm>
            <a:off x="6084131" y="2186824"/>
            <a:ext cx="2773378" cy="6321089"/>
          </a:xfrm>
          <a:custGeom>
            <a:avLst/>
            <a:gdLst/>
            <a:ahLst/>
            <a:cxnLst/>
            <a:rect l="l" t="t" r="r" b="b"/>
            <a:pathLst>
              <a:path w="2773378" h="6321089">
                <a:moveTo>
                  <a:pt x="0" y="0"/>
                </a:moveTo>
                <a:lnTo>
                  <a:pt x="2773378" y="0"/>
                </a:lnTo>
                <a:lnTo>
                  <a:pt x="2773378" y="6321088"/>
                </a:lnTo>
                <a:lnTo>
                  <a:pt x="0" y="63210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1" name="Group 11"/>
          <p:cNvGrpSpPr/>
          <p:nvPr/>
        </p:nvGrpSpPr>
        <p:grpSpPr>
          <a:xfrm>
            <a:off x="0" y="9395405"/>
            <a:ext cx="18292465" cy="889084"/>
            <a:chOff x="0" y="0"/>
            <a:chExt cx="4817769" cy="234162"/>
          </a:xfrm>
        </p:grpSpPr>
        <p:sp>
          <p:nvSpPr>
            <p:cNvPr id="12" name="Freeform 12"/>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rgbClr val="3B679A"/>
            </a:solidFill>
          </p:spPr>
        </p:sp>
        <p:sp>
          <p:nvSpPr>
            <p:cNvPr id="13" name="TextBox 13"/>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4" name="Freeform 14"/>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7">
              <a:extLst>
                <a:ext uri="{96DAC541-7B7A-43D3-8B79-37D633B846F1}">
                  <asvg:svgBlip xmlns:asvg="http://schemas.microsoft.com/office/drawing/2016/SVG/main" r:embed="rId8"/>
                </a:ext>
              </a:extLst>
            </a:blip>
            <a:stretch>
              <a:fillRect l="-1035" r="-1035"/>
            </a:stretch>
          </a:blipFill>
        </p:spPr>
      </p:sp>
      <p:sp>
        <p:nvSpPr>
          <p:cNvPr id="16" name="Freeform 16"/>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7" name="Freeform 17"/>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8" name="Freeform 18"/>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9" name="Freeform 19"/>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0" name="Freeform 20"/>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1" name="Freeform 21"/>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2" name="Freeform 22"/>
          <p:cNvSpPr/>
          <p:nvPr/>
        </p:nvSpPr>
        <p:spPr>
          <a:xfrm>
            <a:off x="745547" y="8599095"/>
            <a:ext cx="147207" cy="139110"/>
          </a:xfrm>
          <a:custGeom>
            <a:avLst/>
            <a:gdLst/>
            <a:ahLst/>
            <a:cxnLst/>
            <a:rect l="l" t="t" r="r" b="b"/>
            <a:pathLst>
              <a:path w="147207" h="139110">
                <a:moveTo>
                  <a:pt x="0" y="0"/>
                </a:moveTo>
                <a:lnTo>
                  <a:pt x="147207" y="0"/>
                </a:lnTo>
                <a:lnTo>
                  <a:pt x="147207" y="139111"/>
                </a:lnTo>
                <a:lnTo>
                  <a:pt x="0" y="139111"/>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3" name="TextBox 23"/>
          <p:cNvSpPr txBox="1"/>
          <p:nvPr/>
        </p:nvSpPr>
        <p:spPr>
          <a:xfrm>
            <a:off x="1595339" y="293642"/>
            <a:ext cx="9659493" cy="732060"/>
          </a:xfrm>
          <a:prstGeom prst="rect">
            <a:avLst/>
          </a:prstGeom>
        </p:spPr>
        <p:txBody>
          <a:bodyPr lIns="0" tIns="0" rIns="0" bIns="0" rtlCol="0" anchor="t">
            <a:spAutoFit/>
          </a:bodyPr>
          <a:lstStyle/>
          <a:p>
            <a:pPr algn="l">
              <a:lnSpc>
                <a:spcPts val="2919"/>
              </a:lnSpc>
            </a:pPr>
            <a:r>
              <a:rPr lang="en-US" sz="2400" b="1" dirty="0">
                <a:solidFill>
                  <a:schemeClr val="tx2"/>
                </a:solidFill>
                <a:latin typeface="+mj-lt"/>
              </a:rPr>
              <a:t>PERSOANELE FIZICE </a:t>
            </a:r>
          </a:p>
          <a:p>
            <a:pPr algn="l">
              <a:lnSpc>
                <a:spcPts val="2919"/>
              </a:lnSpc>
              <a:spcBef>
                <a:spcPct val="0"/>
              </a:spcBef>
            </a:pPr>
            <a:r>
              <a:rPr lang="en-US" sz="2400" b="1" i="1" dirty="0">
                <a:solidFill>
                  <a:schemeClr val="tx2"/>
                </a:solidFill>
                <a:latin typeface="+mj-lt"/>
              </a:rPr>
              <a:t>care au declarat/obținut venituri mai mari de 1 m</a:t>
            </a:r>
            <a:r>
              <a:rPr lang="ro-RO" sz="2400" b="1" i="1" dirty="0">
                <a:solidFill>
                  <a:schemeClr val="tx2"/>
                </a:solidFill>
                <a:latin typeface="+mj-lt"/>
              </a:rPr>
              <a:t>ilion</a:t>
            </a:r>
            <a:r>
              <a:rPr lang="en-US" sz="2400" b="1" i="1" dirty="0">
                <a:solidFill>
                  <a:schemeClr val="tx2"/>
                </a:solidFill>
                <a:latin typeface="+mj-lt"/>
              </a:rPr>
              <a:t> lei</a:t>
            </a:r>
          </a:p>
        </p:txBody>
      </p:sp>
      <p:sp>
        <p:nvSpPr>
          <p:cNvPr id="24" name="TextBox 24"/>
          <p:cNvSpPr txBox="1"/>
          <p:nvPr/>
        </p:nvSpPr>
        <p:spPr>
          <a:xfrm>
            <a:off x="1604058" y="5610170"/>
            <a:ext cx="4366078" cy="2296398"/>
          </a:xfrm>
          <a:prstGeom prst="rect">
            <a:avLst/>
          </a:prstGeom>
        </p:spPr>
        <p:txBody>
          <a:bodyPr lIns="0" tIns="0" rIns="0" bIns="0" rtlCol="0" anchor="t">
            <a:spAutoFit/>
          </a:bodyPr>
          <a:lstStyle/>
          <a:p>
            <a:pPr algn="ctr">
              <a:lnSpc>
                <a:spcPts val="13725"/>
              </a:lnSpc>
            </a:pPr>
            <a:r>
              <a:rPr lang="ro-RO" sz="12000" b="1" i="1" spc="-722" dirty="0">
                <a:solidFill>
                  <a:schemeClr val="tx2"/>
                </a:solidFill>
                <a:latin typeface="Times New Roman" panose="02020603050405020304" pitchFamily="18" charset="0"/>
                <a:cs typeface="Times New Roman" panose="02020603050405020304" pitchFamily="18" charset="0"/>
              </a:rPr>
              <a:t>8</a:t>
            </a:r>
            <a:r>
              <a:rPr lang="en-US" sz="12000" b="1" i="1" spc="-722" dirty="0">
                <a:solidFill>
                  <a:schemeClr val="tx2"/>
                </a:solidFill>
                <a:latin typeface="Times New Roman" panose="02020603050405020304" pitchFamily="18" charset="0"/>
                <a:cs typeface="Times New Roman" panose="02020603050405020304" pitchFamily="18" charset="0"/>
              </a:rPr>
              <a:t> </a:t>
            </a:r>
            <a:r>
              <a:rPr lang="ro-RO" sz="12000" b="1" i="1" spc="-722" dirty="0">
                <a:solidFill>
                  <a:schemeClr val="tx2"/>
                </a:solidFill>
                <a:latin typeface="Times New Roman" panose="02020603050405020304" pitchFamily="18" charset="0"/>
                <a:cs typeface="Times New Roman" panose="02020603050405020304" pitchFamily="18" charset="0"/>
              </a:rPr>
              <a:t>019</a:t>
            </a:r>
            <a:endParaRPr lang="en-US" sz="12000" b="1" i="1" spc="-722" dirty="0">
              <a:solidFill>
                <a:schemeClr val="tx2"/>
              </a:solidFill>
              <a:latin typeface="Times New Roman" panose="02020603050405020304" pitchFamily="18" charset="0"/>
              <a:cs typeface="Times New Roman" panose="02020603050405020304" pitchFamily="18" charset="0"/>
            </a:endParaRPr>
          </a:p>
          <a:p>
            <a:pPr algn="ctr">
              <a:lnSpc>
                <a:spcPts val="4184"/>
              </a:lnSpc>
            </a:pPr>
            <a:r>
              <a:rPr lang="en-US" sz="4400" b="1" i="1" spc="-220" dirty="0">
                <a:solidFill>
                  <a:schemeClr val="tx2"/>
                </a:solidFill>
                <a:latin typeface="Times New Roman" panose="02020603050405020304" pitchFamily="18" charset="0"/>
                <a:cs typeface="Times New Roman" panose="02020603050405020304" pitchFamily="18" charset="0"/>
              </a:rPr>
              <a:t>persoane milionare</a:t>
            </a:r>
          </a:p>
        </p:txBody>
      </p:sp>
      <p:sp>
        <p:nvSpPr>
          <p:cNvPr id="25" name="TextBox 25"/>
          <p:cNvSpPr txBox="1"/>
          <p:nvPr/>
        </p:nvSpPr>
        <p:spPr>
          <a:xfrm>
            <a:off x="8894043" y="3083093"/>
            <a:ext cx="6179338" cy="1539332"/>
          </a:xfrm>
          <a:prstGeom prst="rect">
            <a:avLst/>
          </a:prstGeom>
        </p:spPr>
        <p:txBody>
          <a:bodyPr lIns="0" tIns="0" rIns="0" bIns="0" rtlCol="0" anchor="t">
            <a:spAutoFit/>
          </a:bodyPr>
          <a:lstStyle/>
          <a:p>
            <a:pPr algn="ctr">
              <a:lnSpc>
                <a:spcPts val="8103"/>
              </a:lnSpc>
            </a:pPr>
            <a:r>
              <a:rPr lang="ro-RO" sz="8000" b="1" i="1" spc="-426" dirty="0">
                <a:solidFill>
                  <a:schemeClr val="tx2"/>
                </a:solidFill>
                <a:latin typeface="Times New Roman" panose="02020603050405020304" pitchFamily="18" charset="0"/>
                <a:cs typeface="Times New Roman" panose="02020603050405020304" pitchFamily="18" charset="0"/>
              </a:rPr>
              <a:t>28,3</a:t>
            </a:r>
            <a:r>
              <a:rPr lang="en-US" sz="8000" b="1" i="1" spc="-426" dirty="0">
                <a:solidFill>
                  <a:schemeClr val="tx2"/>
                </a:solidFill>
                <a:latin typeface="Times New Roman" panose="02020603050405020304" pitchFamily="18" charset="0"/>
                <a:cs typeface="Times New Roman" panose="02020603050405020304" pitchFamily="18" charset="0"/>
              </a:rPr>
              <a:t> mlrd lei </a:t>
            </a:r>
          </a:p>
          <a:p>
            <a:pPr algn="ctr">
              <a:lnSpc>
                <a:spcPts val="3791"/>
              </a:lnSpc>
            </a:pPr>
            <a:r>
              <a:rPr lang="en-US" sz="3600" b="1" i="1" spc="-199" dirty="0">
                <a:solidFill>
                  <a:schemeClr val="tx2"/>
                </a:solidFill>
                <a:latin typeface="Times New Roman" panose="02020603050405020304" pitchFamily="18" charset="0"/>
                <a:cs typeface="Times New Roman" panose="02020603050405020304" pitchFamily="18" charset="0"/>
              </a:rPr>
              <a:t>venit obținut</a:t>
            </a:r>
          </a:p>
        </p:txBody>
      </p:sp>
      <p:sp>
        <p:nvSpPr>
          <p:cNvPr id="26" name="TextBox 26"/>
          <p:cNvSpPr txBox="1"/>
          <p:nvPr/>
        </p:nvSpPr>
        <p:spPr>
          <a:xfrm>
            <a:off x="11100156" y="6703427"/>
            <a:ext cx="5606282" cy="1539332"/>
          </a:xfrm>
          <a:prstGeom prst="rect">
            <a:avLst/>
          </a:prstGeom>
        </p:spPr>
        <p:txBody>
          <a:bodyPr lIns="0" tIns="0" rIns="0" bIns="0" rtlCol="0" anchor="t">
            <a:spAutoFit/>
          </a:bodyPr>
          <a:lstStyle/>
          <a:p>
            <a:pPr algn="ctr">
              <a:lnSpc>
                <a:spcPts val="8105"/>
              </a:lnSpc>
            </a:pPr>
            <a:r>
              <a:rPr lang="en-US" sz="8000" b="1" i="1" spc="-426" dirty="0">
                <a:solidFill>
                  <a:schemeClr val="tx2"/>
                </a:solidFill>
                <a:latin typeface="Times New Roman" panose="02020603050405020304" pitchFamily="18" charset="0"/>
                <a:cs typeface="Times New Roman" panose="02020603050405020304" pitchFamily="18" charset="0"/>
              </a:rPr>
              <a:t>1,</a:t>
            </a:r>
            <a:r>
              <a:rPr lang="ro-RO" sz="8000" b="1" i="1" spc="-426" dirty="0">
                <a:solidFill>
                  <a:schemeClr val="tx2"/>
                </a:solidFill>
                <a:latin typeface="Times New Roman" panose="02020603050405020304" pitchFamily="18" charset="0"/>
                <a:cs typeface="Times New Roman" panose="02020603050405020304" pitchFamily="18" charset="0"/>
              </a:rPr>
              <a:t>9</a:t>
            </a:r>
            <a:r>
              <a:rPr lang="en-US" sz="8000" b="1" i="1" spc="-426" dirty="0">
                <a:solidFill>
                  <a:schemeClr val="tx2"/>
                </a:solidFill>
                <a:latin typeface="Times New Roman" panose="02020603050405020304" pitchFamily="18" charset="0"/>
                <a:cs typeface="Times New Roman" panose="02020603050405020304" pitchFamily="18" charset="0"/>
              </a:rPr>
              <a:t> mlrd lei </a:t>
            </a:r>
          </a:p>
          <a:p>
            <a:pPr algn="ctr">
              <a:lnSpc>
                <a:spcPts val="3791"/>
              </a:lnSpc>
            </a:pPr>
            <a:r>
              <a:rPr lang="en-US" sz="3600" b="1" i="1" spc="-199" dirty="0">
                <a:solidFill>
                  <a:schemeClr val="tx2"/>
                </a:solidFill>
                <a:latin typeface="Times New Roman" panose="02020603050405020304" pitchFamily="18" charset="0"/>
                <a:cs typeface="Times New Roman" panose="02020603050405020304" pitchFamily="18" charset="0"/>
              </a:rPr>
              <a:t>impozit pe venit achitat</a:t>
            </a:r>
          </a:p>
        </p:txBody>
      </p:sp>
      <p:sp>
        <p:nvSpPr>
          <p:cNvPr id="27" name="TextBox 27"/>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8" name="TextBox 28"/>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9" name="TextBox 29"/>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30" name="TextBox 30"/>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31" name="TextBox 31"/>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32" name="TextBox 32"/>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3" name="TextBox 33"/>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4" name="TextBox 34"/>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5" name="TextBox 35"/>
          <p:cNvSpPr txBox="1"/>
          <p:nvPr/>
        </p:nvSpPr>
        <p:spPr>
          <a:xfrm>
            <a:off x="802860" y="8432869"/>
            <a:ext cx="3940671" cy="339423"/>
          </a:xfrm>
          <a:prstGeom prst="rect">
            <a:avLst/>
          </a:prstGeom>
        </p:spPr>
        <p:txBody>
          <a:bodyPr lIns="0" tIns="0" rIns="0" bIns="0" rtlCol="0" anchor="t">
            <a:spAutoFit/>
          </a:bodyPr>
          <a:lstStyle/>
          <a:p>
            <a:pPr algn="ctr">
              <a:lnSpc>
                <a:spcPts val="2816"/>
              </a:lnSpc>
              <a:spcBef>
                <a:spcPct val="0"/>
              </a:spcBef>
            </a:pPr>
            <a:r>
              <a:rPr lang="en-US" sz="2011" b="1" i="1" spc="221" dirty="0">
                <a:latin typeface="Times New Roman" panose="02020603050405020304" pitchFamily="18" charset="0"/>
                <a:cs typeface="Times New Roman" panose="02020603050405020304" pitchFamily="18" charset="0"/>
              </a:rPr>
              <a:t>la </a:t>
            </a:r>
            <a:r>
              <a:rPr lang="ro-RO" sz="2011" b="1" i="1" spc="221" dirty="0">
                <a:latin typeface="Times New Roman" panose="02020603050405020304" pitchFamily="18" charset="0"/>
                <a:cs typeface="Times New Roman" panose="02020603050405020304" pitchFamily="18" charset="0"/>
              </a:rPr>
              <a:t>situația</a:t>
            </a:r>
            <a:r>
              <a:rPr lang="en-US" sz="2011" b="1" i="1" spc="221" dirty="0">
                <a:latin typeface="Times New Roman" panose="02020603050405020304" pitchFamily="18" charset="0"/>
                <a:cs typeface="Times New Roman" panose="02020603050405020304" pitchFamily="18" charset="0"/>
              </a:rPr>
              <a:t> din 2</a:t>
            </a:r>
            <a:r>
              <a:rPr lang="ro-RO" sz="2011" b="1" i="1" spc="221" dirty="0">
                <a:latin typeface="Times New Roman" panose="02020603050405020304" pitchFamily="18" charset="0"/>
                <a:cs typeface="Times New Roman" panose="02020603050405020304" pitchFamily="18" charset="0"/>
              </a:rPr>
              <a:t>1</a:t>
            </a:r>
            <a:r>
              <a:rPr lang="en-US" sz="2011" b="1" i="1" spc="221" dirty="0">
                <a:latin typeface="Times New Roman" panose="02020603050405020304" pitchFamily="18" charset="0"/>
                <a:cs typeface="Times New Roman" panose="02020603050405020304" pitchFamily="18" charset="0"/>
              </a:rPr>
              <a:t>.05.202</a:t>
            </a:r>
            <a:r>
              <a:rPr lang="ro-RO" sz="2011" b="1" i="1" spc="221" dirty="0">
                <a:latin typeface="Times New Roman" panose="02020603050405020304" pitchFamily="18" charset="0"/>
                <a:cs typeface="Times New Roman" panose="02020603050405020304" pitchFamily="18" charset="0"/>
              </a:rPr>
              <a:t>5</a:t>
            </a:r>
            <a:endParaRPr lang="en-US" sz="2011" b="1" i="1" spc="221" dirty="0">
              <a:latin typeface="Times New Roman" panose="02020603050405020304" pitchFamily="18" charset="0"/>
              <a:cs typeface="Times New Roman" panose="02020603050405020304" pitchFamily="18" charset="0"/>
            </a:endParaRPr>
          </a:p>
        </p:txBody>
      </p:sp>
      <p:pic>
        <p:nvPicPr>
          <p:cNvPr id="39" name="Picture 38">
            <a:extLst>
              <a:ext uri="{FF2B5EF4-FFF2-40B4-BE49-F238E27FC236}">
                <a16:creationId xmlns:a16="http://schemas.microsoft.com/office/drawing/2014/main" id="{88BCD58A-797B-4579-880A-C8FDE5B5BB5B}"/>
              </a:ext>
            </a:extLst>
          </p:cNvPr>
          <p:cNvPicPr>
            <a:picLocks noChangeAspect="1"/>
          </p:cNvPicPr>
          <p:nvPr/>
        </p:nvPicPr>
        <p:blipFill>
          <a:blip r:embed="rId23">
            <a:duotone>
              <a:schemeClr val="accent1">
                <a:shade val="45000"/>
                <a:satMod val="135000"/>
              </a:schemeClr>
              <a:prstClr val="white"/>
            </a:duotone>
          </a:blip>
          <a:stretch>
            <a:fillRect/>
          </a:stretch>
        </p:blipFill>
        <p:spPr>
          <a:xfrm>
            <a:off x="14748553" y="995812"/>
            <a:ext cx="2563838" cy="2563838"/>
          </a:xfrm>
          <a:prstGeom prst="rect">
            <a:avLst/>
          </a:prstGeom>
        </p:spPr>
      </p:pic>
      <p:pic>
        <p:nvPicPr>
          <p:cNvPr id="40" name="Picture 39">
            <a:extLst>
              <a:ext uri="{FF2B5EF4-FFF2-40B4-BE49-F238E27FC236}">
                <a16:creationId xmlns:a16="http://schemas.microsoft.com/office/drawing/2014/main" id="{4E479510-2172-44D8-B52D-74E3B2613794}"/>
              </a:ext>
            </a:extLst>
          </p:cNvPr>
          <p:cNvPicPr>
            <a:picLocks noChangeAspect="1"/>
          </p:cNvPicPr>
          <p:nvPr/>
        </p:nvPicPr>
        <p:blipFill>
          <a:blip r:embed="rId24">
            <a:duotone>
              <a:schemeClr val="accent1">
                <a:shade val="45000"/>
                <a:satMod val="135000"/>
              </a:schemeClr>
              <a:prstClr val="white"/>
            </a:duotone>
          </a:blip>
          <a:stretch>
            <a:fillRect/>
          </a:stretch>
        </p:blipFill>
        <p:spPr>
          <a:xfrm>
            <a:off x="8353128" y="5829203"/>
            <a:ext cx="2773378" cy="2773378"/>
          </a:xfrm>
          <a:prstGeom prst="rect">
            <a:avLst/>
          </a:prstGeom>
        </p:spPr>
      </p:pic>
      <p:pic>
        <p:nvPicPr>
          <p:cNvPr id="4" name="Picture 3">
            <a:extLst>
              <a:ext uri="{FF2B5EF4-FFF2-40B4-BE49-F238E27FC236}">
                <a16:creationId xmlns:a16="http://schemas.microsoft.com/office/drawing/2014/main" id="{6E32B248-B068-4E88-A710-9904B98E8C57}"/>
              </a:ext>
            </a:extLst>
          </p:cNvPr>
          <p:cNvPicPr>
            <a:picLocks noChangeAspect="1"/>
          </p:cNvPicPr>
          <p:nvPr/>
        </p:nvPicPr>
        <p:blipFill>
          <a:blip r:embed="rId25">
            <a:duotone>
              <a:schemeClr val="accent1">
                <a:shade val="45000"/>
                <a:satMod val="135000"/>
              </a:schemeClr>
              <a:prstClr val="white"/>
            </a:duotone>
          </a:blip>
          <a:stretch>
            <a:fillRect/>
          </a:stretch>
        </p:blipFill>
        <p:spPr>
          <a:xfrm>
            <a:off x="2602884" y="2195531"/>
            <a:ext cx="2773378" cy="27733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16">
            <a:extLst>
              <a:ext uri="{FF2B5EF4-FFF2-40B4-BE49-F238E27FC236}">
                <a16:creationId xmlns:a16="http://schemas.microsoft.com/office/drawing/2014/main" id="{CF88CC28-C5FD-8C32-8CD3-BC4AC2DA14F4}"/>
              </a:ext>
            </a:extLst>
          </p:cNvPr>
          <p:cNvGrpSpPr/>
          <p:nvPr/>
        </p:nvGrpSpPr>
        <p:grpSpPr>
          <a:xfrm rot="10800000" flipH="1">
            <a:off x="-4465" y="-21091"/>
            <a:ext cx="11949203" cy="1397986"/>
            <a:chOff x="0" y="0"/>
            <a:chExt cx="3148652" cy="515802"/>
          </a:xfrm>
        </p:grpSpPr>
        <p:sp>
          <p:nvSpPr>
            <p:cNvPr id="36" name="Freeform 17">
              <a:extLst>
                <a:ext uri="{FF2B5EF4-FFF2-40B4-BE49-F238E27FC236}">
                  <a16:creationId xmlns:a16="http://schemas.microsoft.com/office/drawing/2014/main" id="{8D516C13-3E0D-7420-936C-CDC8733BD300}"/>
                </a:ext>
              </a:extLst>
            </p:cNvPr>
            <p:cNvSpPr/>
            <p:nvPr/>
          </p:nvSpPr>
          <p:spPr>
            <a:xfrm>
              <a:off x="0" y="0"/>
              <a:ext cx="3148652" cy="515802"/>
            </a:xfrm>
            <a:prstGeom prst="round1Rect">
              <a:avLst/>
            </a:prstGeom>
            <a:solidFill>
              <a:srgbClr val="D9D9D9"/>
            </a:solidFill>
          </p:spPr>
        </p:sp>
        <p:sp>
          <p:nvSpPr>
            <p:cNvPr id="37" name="TextBox 18">
              <a:extLst>
                <a:ext uri="{FF2B5EF4-FFF2-40B4-BE49-F238E27FC236}">
                  <a16:creationId xmlns:a16="http://schemas.microsoft.com/office/drawing/2014/main" id="{27F68FAC-7E4B-309D-BF4A-09DA5EFFFEF8}"/>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7" name="TextBox 7"/>
          <p:cNvSpPr txBox="1"/>
          <p:nvPr/>
        </p:nvSpPr>
        <p:spPr>
          <a:xfrm>
            <a:off x="1595339" y="293642"/>
            <a:ext cx="9659493" cy="732060"/>
          </a:xfrm>
          <a:prstGeom prst="rect">
            <a:avLst/>
          </a:prstGeom>
        </p:spPr>
        <p:txBody>
          <a:bodyPr lIns="0" tIns="0" rIns="0" bIns="0" rtlCol="0" anchor="t">
            <a:spAutoFit/>
          </a:bodyPr>
          <a:lstStyle/>
          <a:p>
            <a:pPr algn="l">
              <a:lnSpc>
                <a:spcPts val="2919"/>
              </a:lnSpc>
            </a:pPr>
            <a:r>
              <a:rPr lang="en-US" sz="2400" b="1" dirty="0">
                <a:solidFill>
                  <a:schemeClr val="tx2"/>
                </a:solidFill>
                <a:latin typeface="+mj-lt"/>
              </a:rPr>
              <a:t>DINAMICA VENITULUI ȘI IMPOZITULUI PE VENIT </a:t>
            </a:r>
          </a:p>
          <a:p>
            <a:pPr algn="l">
              <a:lnSpc>
                <a:spcPts val="2919"/>
              </a:lnSpc>
              <a:spcBef>
                <a:spcPct val="0"/>
              </a:spcBef>
            </a:pPr>
            <a:r>
              <a:rPr lang="en-US" sz="2400" b="1" i="1" dirty="0">
                <a:solidFill>
                  <a:schemeClr val="tx2"/>
                </a:solidFill>
                <a:latin typeface="+mj-lt"/>
              </a:rPr>
              <a:t>al persoanelor care au obținut venituri mai mari de 1 m</a:t>
            </a:r>
            <a:r>
              <a:rPr lang="ro-RO" sz="2400" b="1" i="1" dirty="0">
                <a:solidFill>
                  <a:schemeClr val="tx2"/>
                </a:solidFill>
                <a:latin typeface="+mj-lt"/>
              </a:rPr>
              <a:t>ilion</a:t>
            </a:r>
            <a:r>
              <a:rPr lang="en-US" sz="2400" b="1" i="1" dirty="0">
                <a:solidFill>
                  <a:schemeClr val="tx2"/>
                </a:solidFill>
                <a:latin typeface="+mj-lt"/>
              </a:rPr>
              <a:t> lei</a:t>
            </a:r>
          </a:p>
        </p:txBody>
      </p:sp>
      <p:grpSp>
        <p:nvGrpSpPr>
          <p:cNvPr id="13" name="Group 13"/>
          <p:cNvGrpSpPr/>
          <p:nvPr/>
        </p:nvGrpSpPr>
        <p:grpSpPr>
          <a:xfrm>
            <a:off x="0" y="9395405"/>
            <a:ext cx="18292465" cy="889084"/>
            <a:chOff x="0" y="0"/>
            <a:chExt cx="4817769" cy="234162"/>
          </a:xfrm>
        </p:grpSpPr>
        <p:sp>
          <p:nvSpPr>
            <p:cNvPr id="14" name="Freeform 14"/>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rgbClr val="3B679A"/>
            </a:solidFill>
          </p:spPr>
        </p:sp>
        <p:sp>
          <p:nvSpPr>
            <p:cNvPr id="15" name="TextBox 15"/>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6" name="Freeform 16"/>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17"/>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8" name="Freeform 18"/>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Freeform 20"/>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Freeform 21"/>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Freeform 22"/>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3" name="Freeform 23"/>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4" name="TextBox 24"/>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5" name="TextBox 25"/>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6" name="TextBox 26"/>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7" name="TextBox 27"/>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8" name="TextBox 28"/>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9" name="TextBox 29"/>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0" name="TextBox 30"/>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1" name="TextBox 31"/>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42" name="Diagramă 41">
            <a:extLst>
              <a:ext uri="{FF2B5EF4-FFF2-40B4-BE49-F238E27FC236}">
                <a16:creationId xmlns:a16="http://schemas.microsoft.com/office/drawing/2014/main" id="{20B6FBF2-B5D5-32CB-069D-BC7DD2290CCB}"/>
              </a:ext>
            </a:extLst>
          </p:cNvPr>
          <p:cNvGraphicFramePr/>
          <p:nvPr>
            <p:extLst>
              <p:ext uri="{D42A27DB-BD31-4B8C-83A1-F6EECF244321}">
                <p14:modId xmlns:p14="http://schemas.microsoft.com/office/powerpoint/2010/main" val="2577904639"/>
              </p:ext>
            </p:extLst>
          </p:nvPr>
        </p:nvGraphicFramePr>
        <p:xfrm>
          <a:off x="740702" y="2552700"/>
          <a:ext cx="16937698" cy="5943600"/>
        </p:xfrm>
        <a:graphic>
          <a:graphicData uri="http://schemas.openxmlformats.org/drawingml/2006/chart">
            <c:chart xmlns:c="http://schemas.openxmlformats.org/drawingml/2006/chart" xmlns:r="http://schemas.openxmlformats.org/officeDocument/2006/relationships" r:id="rId19"/>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E8F47-5B0D-1990-AF4D-CFD5C169D5D9}"/>
            </a:ext>
          </a:extLst>
        </p:cNvPr>
        <p:cNvGrpSpPr/>
        <p:nvPr/>
      </p:nvGrpSpPr>
      <p:grpSpPr>
        <a:xfrm>
          <a:off x="0" y="0"/>
          <a:ext cx="0" cy="0"/>
          <a:chOff x="0" y="0"/>
          <a:chExt cx="0" cy="0"/>
        </a:xfrm>
      </p:grpSpPr>
      <p:grpSp>
        <p:nvGrpSpPr>
          <p:cNvPr id="35" name="Group 16">
            <a:extLst>
              <a:ext uri="{FF2B5EF4-FFF2-40B4-BE49-F238E27FC236}">
                <a16:creationId xmlns:a16="http://schemas.microsoft.com/office/drawing/2014/main" id="{200DE766-1C6C-27DC-97B2-15C5F5D794AE}"/>
              </a:ext>
            </a:extLst>
          </p:cNvPr>
          <p:cNvGrpSpPr/>
          <p:nvPr/>
        </p:nvGrpSpPr>
        <p:grpSpPr>
          <a:xfrm rot="10800000" flipH="1">
            <a:off x="-4465" y="-21091"/>
            <a:ext cx="11949203" cy="1397986"/>
            <a:chOff x="0" y="0"/>
            <a:chExt cx="3148652" cy="515802"/>
          </a:xfrm>
        </p:grpSpPr>
        <p:sp>
          <p:nvSpPr>
            <p:cNvPr id="36" name="Freeform 17">
              <a:extLst>
                <a:ext uri="{FF2B5EF4-FFF2-40B4-BE49-F238E27FC236}">
                  <a16:creationId xmlns:a16="http://schemas.microsoft.com/office/drawing/2014/main" id="{7D08450C-6DEE-40F8-5684-F82669FA53DD}"/>
                </a:ext>
              </a:extLst>
            </p:cNvPr>
            <p:cNvSpPr/>
            <p:nvPr/>
          </p:nvSpPr>
          <p:spPr>
            <a:xfrm>
              <a:off x="0" y="0"/>
              <a:ext cx="3148652" cy="515802"/>
            </a:xfrm>
            <a:prstGeom prst="round1Rect">
              <a:avLst/>
            </a:prstGeom>
            <a:solidFill>
              <a:srgbClr val="D9D9D9"/>
            </a:solidFill>
          </p:spPr>
        </p:sp>
        <p:sp>
          <p:nvSpPr>
            <p:cNvPr id="37" name="TextBox 18">
              <a:extLst>
                <a:ext uri="{FF2B5EF4-FFF2-40B4-BE49-F238E27FC236}">
                  <a16:creationId xmlns:a16="http://schemas.microsoft.com/office/drawing/2014/main" id="{FC155F06-86E9-63D8-78CB-04542D78634C}"/>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a:extLst>
              <a:ext uri="{FF2B5EF4-FFF2-40B4-BE49-F238E27FC236}">
                <a16:creationId xmlns:a16="http://schemas.microsoft.com/office/drawing/2014/main" id="{9EEFB8E9-4225-A051-81B9-4CC3112A5FCF}"/>
              </a:ext>
            </a:extLst>
          </p:cNvPr>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7" name="TextBox 7">
            <a:extLst>
              <a:ext uri="{FF2B5EF4-FFF2-40B4-BE49-F238E27FC236}">
                <a16:creationId xmlns:a16="http://schemas.microsoft.com/office/drawing/2014/main" id="{F4E420D0-0772-1E4A-28B4-252BF0D52E1F}"/>
              </a:ext>
            </a:extLst>
          </p:cNvPr>
          <p:cNvSpPr txBox="1"/>
          <p:nvPr/>
        </p:nvSpPr>
        <p:spPr>
          <a:xfrm>
            <a:off x="1595339" y="293642"/>
            <a:ext cx="9758461" cy="735058"/>
          </a:xfrm>
          <a:prstGeom prst="rect">
            <a:avLst/>
          </a:prstGeom>
        </p:spPr>
        <p:txBody>
          <a:bodyPr wrap="square" lIns="0" tIns="0" rIns="0" bIns="0" rtlCol="0" anchor="t">
            <a:spAutoFit/>
          </a:bodyPr>
          <a:lstStyle/>
          <a:p>
            <a:pPr algn="l">
              <a:lnSpc>
                <a:spcPts val="2919"/>
              </a:lnSpc>
            </a:pPr>
            <a:r>
              <a:rPr lang="en-US" sz="2400" b="1" dirty="0">
                <a:solidFill>
                  <a:schemeClr val="tx2"/>
                </a:solidFill>
                <a:latin typeface="+mj-lt"/>
              </a:rPr>
              <a:t>DINAMICA</a:t>
            </a:r>
            <a:r>
              <a:rPr lang="ro-RO" sz="2400" b="1" dirty="0">
                <a:solidFill>
                  <a:schemeClr val="tx2"/>
                </a:solidFill>
                <a:latin typeface="+mj-lt"/>
              </a:rPr>
              <a:t> NUMĂRULUI DE PERSOANE FIZICE</a:t>
            </a:r>
            <a:endParaRPr lang="en-US" sz="2400" b="1" dirty="0">
              <a:solidFill>
                <a:schemeClr val="tx2"/>
              </a:solidFill>
              <a:latin typeface="+mj-lt"/>
            </a:endParaRPr>
          </a:p>
          <a:p>
            <a:pPr algn="l">
              <a:lnSpc>
                <a:spcPts val="2919"/>
              </a:lnSpc>
              <a:spcBef>
                <a:spcPct val="0"/>
              </a:spcBef>
            </a:pPr>
            <a:r>
              <a:rPr lang="en-US" sz="2400" b="1" i="1" dirty="0">
                <a:solidFill>
                  <a:schemeClr val="tx2"/>
                </a:solidFill>
                <a:latin typeface="+mj-lt"/>
              </a:rPr>
              <a:t>care au obținut venituri mai mari de 1 m</a:t>
            </a:r>
            <a:r>
              <a:rPr lang="ro-RO" sz="2400" b="1" i="1" dirty="0">
                <a:solidFill>
                  <a:schemeClr val="tx2"/>
                </a:solidFill>
                <a:latin typeface="+mj-lt"/>
              </a:rPr>
              <a:t>ilion</a:t>
            </a:r>
            <a:r>
              <a:rPr lang="en-US" sz="2400" b="1" i="1" dirty="0">
                <a:solidFill>
                  <a:schemeClr val="tx2"/>
                </a:solidFill>
                <a:latin typeface="+mj-lt"/>
              </a:rPr>
              <a:t> lei</a:t>
            </a:r>
          </a:p>
        </p:txBody>
      </p:sp>
      <p:grpSp>
        <p:nvGrpSpPr>
          <p:cNvPr id="13" name="Group 13">
            <a:extLst>
              <a:ext uri="{FF2B5EF4-FFF2-40B4-BE49-F238E27FC236}">
                <a16:creationId xmlns:a16="http://schemas.microsoft.com/office/drawing/2014/main" id="{F92B9E4C-A30B-E2CE-FE7C-C24D3694CEDE}"/>
              </a:ext>
            </a:extLst>
          </p:cNvPr>
          <p:cNvGrpSpPr/>
          <p:nvPr/>
        </p:nvGrpSpPr>
        <p:grpSpPr>
          <a:xfrm>
            <a:off x="0" y="9395405"/>
            <a:ext cx="18292465" cy="889084"/>
            <a:chOff x="0" y="0"/>
            <a:chExt cx="4817769" cy="234162"/>
          </a:xfrm>
        </p:grpSpPr>
        <p:sp>
          <p:nvSpPr>
            <p:cNvPr id="14" name="Freeform 14">
              <a:extLst>
                <a:ext uri="{FF2B5EF4-FFF2-40B4-BE49-F238E27FC236}">
                  <a16:creationId xmlns:a16="http://schemas.microsoft.com/office/drawing/2014/main" id="{EEE96211-36BB-F7BA-60C5-A06266381A4E}"/>
                </a:ext>
              </a:extLst>
            </p:cNvPr>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rgbClr val="3B679A"/>
            </a:solidFill>
          </p:spPr>
        </p:sp>
        <p:sp>
          <p:nvSpPr>
            <p:cNvPr id="15" name="TextBox 15">
              <a:extLst>
                <a:ext uri="{FF2B5EF4-FFF2-40B4-BE49-F238E27FC236}">
                  <a16:creationId xmlns:a16="http://schemas.microsoft.com/office/drawing/2014/main" id="{D3E761D9-5099-970B-0F3F-164F968C51E4}"/>
                </a:ext>
              </a:extLst>
            </p:cNvPr>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6" name="Freeform 16">
            <a:extLst>
              <a:ext uri="{FF2B5EF4-FFF2-40B4-BE49-F238E27FC236}">
                <a16:creationId xmlns:a16="http://schemas.microsoft.com/office/drawing/2014/main" id="{0E9957A3-5CE9-35B4-72CC-BEF71703D662}"/>
              </a:ext>
            </a:extLst>
          </p:cNvPr>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17">
            <a:extLst>
              <a:ext uri="{FF2B5EF4-FFF2-40B4-BE49-F238E27FC236}">
                <a16:creationId xmlns:a16="http://schemas.microsoft.com/office/drawing/2014/main" id="{F5975416-3EAA-50E7-49DD-2A13BAC37FA3}"/>
              </a:ext>
            </a:extLst>
          </p:cNvPr>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8" name="Freeform 18">
            <a:extLst>
              <a:ext uri="{FF2B5EF4-FFF2-40B4-BE49-F238E27FC236}">
                <a16:creationId xmlns:a16="http://schemas.microsoft.com/office/drawing/2014/main" id="{346C5B38-1E31-7FF9-AEE9-A29BFC676B8C}"/>
              </a:ext>
            </a:extLst>
          </p:cNvPr>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a:extLst>
              <a:ext uri="{FF2B5EF4-FFF2-40B4-BE49-F238E27FC236}">
                <a16:creationId xmlns:a16="http://schemas.microsoft.com/office/drawing/2014/main" id="{79D28CD1-697F-A52D-C2FD-BAC5B3C3CD94}"/>
              </a:ext>
            </a:extLst>
          </p:cNvPr>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Freeform 20">
            <a:extLst>
              <a:ext uri="{FF2B5EF4-FFF2-40B4-BE49-F238E27FC236}">
                <a16:creationId xmlns:a16="http://schemas.microsoft.com/office/drawing/2014/main" id="{0C49D627-397E-F375-F76D-AFCB06FADE7A}"/>
              </a:ext>
            </a:extLst>
          </p:cNvPr>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Freeform 21">
            <a:extLst>
              <a:ext uri="{FF2B5EF4-FFF2-40B4-BE49-F238E27FC236}">
                <a16:creationId xmlns:a16="http://schemas.microsoft.com/office/drawing/2014/main" id="{1AF619EA-9261-A3C7-3B41-6E58459764D0}"/>
              </a:ext>
            </a:extLst>
          </p:cNvPr>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Freeform 22">
            <a:extLst>
              <a:ext uri="{FF2B5EF4-FFF2-40B4-BE49-F238E27FC236}">
                <a16:creationId xmlns:a16="http://schemas.microsoft.com/office/drawing/2014/main" id="{DA199277-80B1-8C41-3AC1-71745AB66DA3}"/>
              </a:ext>
            </a:extLst>
          </p:cNvPr>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3" name="Freeform 23">
            <a:extLst>
              <a:ext uri="{FF2B5EF4-FFF2-40B4-BE49-F238E27FC236}">
                <a16:creationId xmlns:a16="http://schemas.microsoft.com/office/drawing/2014/main" id="{9B67B864-32E6-6978-FF11-8386A81A6D67}"/>
              </a:ext>
            </a:extLst>
          </p:cNvPr>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4" name="TextBox 24">
            <a:extLst>
              <a:ext uri="{FF2B5EF4-FFF2-40B4-BE49-F238E27FC236}">
                <a16:creationId xmlns:a16="http://schemas.microsoft.com/office/drawing/2014/main" id="{354AEB62-0ACC-AD41-5D88-4143F16BB71C}"/>
              </a:ext>
            </a:extLst>
          </p:cNvPr>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5" name="TextBox 25">
            <a:extLst>
              <a:ext uri="{FF2B5EF4-FFF2-40B4-BE49-F238E27FC236}">
                <a16:creationId xmlns:a16="http://schemas.microsoft.com/office/drawing/2014/main" id="{8F058448-6993-4E7B-E899-3373C8CE5FE2}"/>
              </a:ext>
            </a:extLst>
          </p:cNvPr>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6" name="TextBox 26">
            <a:extLst>
              <a:ext uri="{FF2B5EF4-FFF2-40B4-BE49-F238E27FC236}">
                <a16:creationId xmlns:a16="http://schemas.microsoft.com/office/drawing/2014/main" id="{2F537B8F-1832-3561-2842-28983D31D1C9}"/>
              </a:ext>
            </a:extLst>
          </p:cNvPr>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7" name="TextBox 27">
            <a:extLst>
              <a:ext uri="{FF2B5EF4-FFF2-40B4-BE49-F238E27FC236}">
                <a16:creationId xmlns:a16="http://schemas.microsoft.com/office/drawing/2014/main" id="{D1248E49-7190-6397-746E-562DA16E0C86}"/>
              </a:ext>
            </a:extLst>
          </p:cNvPr>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8" name="TextBox 28">
            <a:extLst>
              <a:ext uri="{FF2B5EF4-FFF2-40B4-BE49-F238E27FC236}">
                <a16:creationId xmlns:a16="http://schemas.microsoft.com/office/drawing/2014/main" id="{F96D9DF9-0E1E-613D-D4D2-6F7E8080459B}"/>
              </a:ext>
            </a:extLst>
          </p:cNvPr>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9" name="TextBox 29">
            <a:extLst>
              <a:ext uri="{FF2B5EF4-FFF2-40B4-BE49-F238E27FC236}">
                <a16:creationId xmlns:a16="http://schemas.microsoft.com/office/drawing/2014/main" id="{216F1868-6D9B-CD31-197A-A261AE6E7DAD}"/>
              </a:ext>
            </a:extLst>
          </p:cNvPr>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0" name="TextBox 30">
            <a:extLst>
              <a:ext uri="{FF2B5EF4-FFF2-40B4-BE49-F238E27FC236}">
                <a16:creationId xmlns:a16="http://schemas.microsoft.com/office/drawing/2014/main" id="{08637D7F-F3D9-2894-6173-153E9DA40A27}"/>
              </a:ext>
            </a:extLst>
          </p:cNvPr>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1" name="TextBox 31">
            <a:extLst>
              <a:ext uri="{FF2B5EF4-FFF2-40B4-BE49-F238E27FC236}">
                <a16:creationId xmlns:a16="http://schemas.microsoft.com/office/drawing/2014/main" id="{9D602077-EBE3-FD0E-CA07-651A6175D1C1}"/>
              </a:ext>
            </a:extLst>
          </p:cNvPr>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5" name="Diagramă 4">
            <a:extLst>
              <a:ext uri="{FF2B5EF4-FFF2-40B4-BE49-F238E27FC236}">
                <a16:creationId xmlns:a16="http://schemas.microsoft.com/office/drawing/2014/main" id="{F5D5A50A-D8C8-9EFA-72EC-6B7EEDE4FD8A}"/>
              </a:ext>
            </a:extLst>
          </p:cNvPr>
          <p:cNvGraphicFramePr/>
          <p:nvPr>
            <p:extLst>
              <p:ext uri="{D42A27DB-BD31-4B8C-83A1-F6EECF244321}">
                <p14:modId xmlns:p14="http://schemas.microsoft.com/office/powerpoint/2010/main" val="2317907960"/>
              </p:ext>
            </p:extLst>
          </p:nvPr>
        </p:nvGraphicFramePr>
        <p:xfrm>
          <a:off x="900317" y="2028782"/>
          <a:ext cx="16217942" cy="6611473"/>
        </p:xfrm>
        <a:graphic>
          <a:graphicData uri="http://schemas.openxmlformats.org/drawingml/2006/chart">
            <c:chart xmlns:c="http://schemas.openxmlformats.org/drawingml/2006/chart" xmlns:r="http://schemas.openxmlformats.org/officeDocument/2006/relationships" r:id="rId19"/>
          </a:graphicData>
        </a:graphic>
      </p:graphicFrame>
      <p:cxnSp>
        <p:nvCxnSpPr>
          <p:cNvPr id="33" name="Straight Connector 32">
            <a:extLst>
              <a:ext uri="{FF2B5EF4-FFF2-40B4-BE49-F238E27FC236}">
                <a16:creationId xmlns:a16="http://schemas.microsoft.com/office/drawing/2014/main" id="{D573C60F-0F9A-493D-AF7A-07E5EE017BCA}"/>
              </a:ext>
            </a:extLst>
          </p:cNvPr>
          <p:cNvCxnSpPr/>
          <p:nvPr/>
        </p:nvCxnSpPr>
        <p:spPr>
          <a:xfrm flipV="1">
            <a:off x="1595339" y="2028782"/>
            <a:ext cx="14711461" cy="4943518"/>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17351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6">
            <a:extLst>
              <a:ext uri="{FF2B5EF4-FFF2-40B4-BE49-F238E27FC236}">
                <a16:creationId xmlns:a16="http://schemas.microsoft.com/office/drawing/2014/main" id="{178E469B-1042-FD8E-03D6-B1108A6A584D}"/>
              </a:ext>
            </a:extLst>
          </p:cNvPr>
          <p:cNvGrpSpPr/>
          <p:nvPr/>
        </p:nvGrpSpPr>
        <p:grpSpPr>
          <a:xfrm rot="10800000" flipH="1">
            <a:off x="-4465" y="-21091"/>
            <a:ext cx="11949203" cy="1397986"/>
            <a:chOff x="0" y="0"/>
            <a:chExt cx="3148652" cy="515802"/>
          </a:xfrm>
        </p:grpSpPr>
        <p:sp>
          <p:nvSpPr>
            <p:cNvPr id="19" name="Freeform 17">
              <a:extLst>
                <a:ext uri="{FF2B5EF4-FFF2-40B4-BE49-F238E27FC236}">
                  <a16:creationId xmlns:a16="http://schemas.microsoft.com/office/drawing/2014/main" id="{84F79C18-7A66-886B-20B1-BFD6DF862FD9}"/>
                </a:ext>
              </a:extLst>
            </p:cNvPr>
            <p:cNvSpPr/>
            <p:nvPr/>
          </p:nvSpPr>
          <p:spPr>
            <a:xfrm>
              <a:off x="0" y="0"/>
              <a:ext cx="3148652" cy="515802"/>
            </a:xfrm>
            <a:prstGeom prst="round1Rect">
              <a:avLst/>
            </a:prstGeom>
            <a:solidFill>
              <a:srgbClr val="D9D9D9"/>
            </a:solidFill>
          </p:spPr>
        </p:sp>
        <p:sp>
          <p:nvSpPr>
            <p:cNvPr id="20" name="TextBox 18">
              <a:extLst>
                <a:ext uri="{FF2B5EF4-FFF2-40B4-BE49-F238E27FC236}">
                  <a16:creationId xmlns:a16="http://schemas.microsoft.com/office/drawing/2014/main" id="{0728894D-231D-1DA4-AF6F-988DF4927EC2}"/>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grpSp>
        <p:nvGrpSpPr>
          <p:cNvPr id="7" name="Group 7"/>
          <p:cNvGrpSpPr/>
          <p:nvPr/>
        </p:nvGrpSpPr>
        <p:grpSpPr>
          <a:xfrm>
            <a:off x="0" y="9395405"/>
            <a:ext cx="18292465" cy="889084"/>
            <a:chOff x="0" y="0"/>
            <a:chExt cx="4817769" cy="234162"/>
          </a:xfrm>
        </p:grpSpPr>
        <p:sp>
          <p:nvSpPr>
            <p:cNvPr id="8" name="Freeform 8"/>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rgbClr val="3B679A"/>
            </a:solidFill>
          </p:spPr>
        </p:sp>
        <p:sp>
          <p:nvSpPr>
            <p:cNvPr id="9" name="TextBox 9"/>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0" name="Freeform 10"/>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2" name="Freeform 12"/>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Freeform 17"/>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5" name="TextBox 25"/>
          <p:cNvSpPr txBox="1"/>
          <p:nvPr/>
        </p:nvSpPr>
        <p:spPr>
          <a:xfrm>
            <a:off x="1595339" y="293642"/>
            <a:ext cx="9659493" cy="732060"/>
          </a:xfrm>
          <a:prstGeom prst="rect">
            <a:avLst/>
          </a:prstGeom>
        </p:spPr>
        <p:txBody>
          <a:bodyPr lIns="0" tIns="0" rIns="0" bIns="0" rtlCol="0" anchor="t">
            <a:spAutoFit/>
          </a:bodyPr>
          <a:lstStyle/>
          <a:p>
            <a:pPr algn="l">
              <a:lnSpc>
                <a:spcPts val="2919"/>
              </a:lnSpc>
            </a:pPr>
            <a:r>
              <a:rPr lang="en-US" sz="2400" b="1" dirty="0">
                <a:solidFill>
                  <a:schemeClr val="tx2"/>
                </a:solidFill>
                <a:latin typeface="+mj-lt"/>
              </a:rPr>
              <a:t>PERSOANELE FIZICE </a:t>
            </a:r>
          </a:p>
          <a:p>
            <a:pPr algn="l">
              <a:lnSpc>
                <a:spcPts val="2919"/>
              </a:lnSpc>
              <a:spcBef>
                <a:spcPct val="0"/>
              </a:spcBef>
            </a:pPr>
            <a:r>
              <a:rPr lang="en-US" sz="2400" b="1" i="1" dirty="0">
                <a:solidFill>
                  <a:schemeClr val="tx2"/>
                </a:solidFill>
                <a:latin typeface="+mj-lt"/>
              </a:rPr>
              <a:t>care au declarat/obținut venituri mai mari de 1 mln. lei, după gen</a:t>
            </a:r>
          </a:p>
        </p:txBody>
      </p:sp>
      <p:sp>
        <p:nvSpPr>
          <p:cNvPr id="26" name="TextBox 26"/>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7" name="TextBox 27"/>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8" name="TextBox 28"/>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9" name="TextBox 29"/>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30" name="TextBox 30"/>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31" name="TextBox 31"/>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2" name="TextBox 32"/>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3" name="TextBox 33"/>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4" name="TextBox 34"/>
          <p:cNvSpPr txBox="1"/>
          <p:nvPr/>
        </p:nvSpPr>
        <p:spPr>
          <a:xfrm>
            <a:off x="8915400" y="6434719"/>
            <a:ext cx="8601088" cy="2154436"/>
          </a:xfrm>
          <a:prstGeom prst="rect">
            <a:avLst/>
          </a:prstGeom>
          <a:ln w="28575">
            <a:solidFill>
              <a:srgbClr val="FFC000"/>
            </a:solidFill>
          </a:ln>
        </p:spPr>
        <p:txBody>
          <a:bodyPr wrap="square" lIns="0" tIns="0" rIns="0" bIns="0" rtlCol="0" anchor="t">
            <a:spAutoFit/>
          </a:bodyPr>
          <a:lstStyle/>
          <a:p>
            <a:pPr algn="ctr">
              <a:spcBef>
                <a:spcPct val="0"/>
              </a:spcBef>
            </a:pPr>
            <a:endParaRPr lang="ro-RO" sz="2800" b="1" i="1" spc="226" dirty="0">
              <a:solidFill>
                <a:schemeClr val="tx2"/>
              </a:solidFill>
              <a:latin typeface="+mj-lt"/>
            </a:endParaRPr>
          </a:p>
          <a:p>
            <a:pPr algn="ctr">
              <a:spcBef>
                <a:spcPct val="0"/>
              </a:spcBef>
            </a:pPr>
            <a:r>
              <a:rPr lang="en-US" sz="2800" b="1" i="1" spc="226" dirty="0" err="1">
                <a:solidFill>
                  <a:schemeClr val="tx2"/>
                </a:solidFill>
                <a:latin typeface="+mj-lt"/>
              </a:rPr>
              <a:t>cea</a:t>
            </a:r>
            <a:r>
              <a:rPr lang="en-US" sz="2800" b="1" i="1" spc="226" dirty="0">
                <a:solidFill>
                  <a:schemeClr val="tx2"/>
                </a:solidFill>
                <a:latin typeface="+mj-lt"/>
              </a:rPr>
              <a:t> mai mare </a:t>
            </a:r>
            <a:r>
              <a:rPr lang="en-US" sz="2800" b="1" i="1" spc="226" dirty="0" err="1">
                <a:solidFill>
                  <a:schemeClr val="tx2"/>
                </a:solidFill>
                <a:latin typeface="+mj-lt"/>
              </a:rPr>
              <a:t>sumă</a:t>
            </a:r>
            <a:r>
              <a:rPr lang="en-US" sz="2800" b="1" i="1" spc="226" dirty="0">
                <a:solidFill>
                  <a:schemeClr val="tx2"/>
                </a:solidFill>
                <a:latin typeface="+mj-lt"/>
              </a:rPr>
              <a:t> a venitului declarat de </a:t>
            </a:r>
            <a:r>
              <a:rPr lang="en-US" sz="2800" b="1" i="1" spc="226" dirty="0" err="1">
                <a:solidFill>
                  <a:schemeClr val="tx2"/>
                </a:solidFill>
                <a:latin typeface="+mj-lt"/>
              </a:rPr>
              <a:t>către</a:t>
            </a:r>
            <a:r>
              <a:rPr lang="en-US" sz="2800" b="1" i="1" spc="226" dirty="0">
                <a:solidFill>
                  <a:schemeClr val="tx2"/>
                </a:solidFill>
                <a:latin typeface="+mj-lt"/>
              </a:rPr>
              <a:t> o persoană </a:t>
            </a:r>
            <a:r>
              <a:rPr lang="en-US" sz="2800" b="1" i="1" spc="226" dirty="0" err="1">
                <a:solidFill>
                  <a:schemeClr val="tx2"/>
                </a:solidFill>
                <a:latin typeface="+mj-lt"/>
              </a:rPr>
              <a:t>fizică</a:t>
            </a:r>
            <a:r>
              <a:rPr lang="en-US" sz="2800" b="1" i="1" spc="226" dirty="0">
                <a:solidFill>
                  <a:schemeClr val="tx2"/>
                </a:solidFill>
                <a:latin typeface="+mj-lt"/>
              </a:rPr>
              <a:t> în </a:t>
            </a:r>
            <a:r>
              <a:rPr lang="en-US" sz="2800" b="1" i="1" spc="226" dirty="0" err="1">
                <a:solidFill>
                  <a:schemeClr val="tx2"/>
                </a:solidFill>
                <a:latin typeface="+mj-lt"/>
              </a:rPr>
              <a:t>anul</a:t>
            </a:r>
            <a:r>
              <a:rPr lang="en-US" sz="2800" b="1" i="1" spc="226" dirty="0">
                <a:solidFill>
                  <a:schemeClr val="tx2"/>
                </a:solidFill>
                <a:latin typeface="+mj-lt"/>
              </a:rPr>
              <a:t> 202</a:t>
            </a:r>
            <a:r>
              <a:rPr lang="ro-RO" sz="2800" b="1" i="1" spc="226" dirty="0">
                <a:solidFill>
                  <a:schemeClr val="tx2"/>
                </a:solidFill>
                <a:latin typeface="+mj-lt"/>
              </a:rPr>
              <a:t>4</a:t>
            </a:r>
            <a:r>
              <a:rPr lang="en-US" sz="2800" b="1" i="1" spc="226" dirty="0">
                <a:solidFill>
                  <a:schemeClr val="tx2"/>
                </a:solidFill>
                <a:latin typeface="+mj-lt"/>
              </a:rPr>
              <a:t> în </a:t>
            </a:r>
            <a:r>
              <a:rPr lang="en-US" sz="2800" b="1" i="1" spc="226" dirty="0" err="1">
                <a:solidFill>
                  <a:schemeClr val="tx2"/>
                </a:solidFill>
                <a:latin typeface="+mj-lt"/>
              </a:rPr>
              <a:t>baza</a:t>
            </a:r>
            <a:r>
              <a:rPr lang="en-US" sz="2800" b="1" i="1" spc="226" dirty="0">
                <a:solidFill>
                  <a:schemeClr val="tx2"/>
                </a:solidFill>
                <a:latin typeface="+mj-lt"/>
              </a:rPr>
              <a:t> </a:t>
            </a:r>
            <a:r>
              <a:rPr lang="en-US" sz="2800" b="1" i="1" spc="226" dirty="0" err="1">
                <a:solidFill>
                  <a:schemeClr val="tx2"/>
                </a:solidFill>
                <a:latin typeface="+mj-lt"/>
              </a:rPr>
              <a:t>Declarației</a:t>
            </a:r>
            <a:r>
              <a:rPr lang="en-US" sz="2800" b="1" i="1" spc="226" dirty="0">
                <a:solidFill>
                  <a:schemeClr val="tx2"/>
                </a:solidFill>
                <a:latin typeface="+mj-lt"/>
              </a:rPr>
              <a:t> </a:t>
            </a:r>
            <a:r>
              <a:rPr lang="ro-RO" sz="2800" b="1" i="1" spc="226" dirty="0">
                <a:solidFill>
                  <a:schemeClr val="tx2"/>
                </a:solidFill>
                <a:latin typeface="+mj-lt"/>
              </a:rPr>
              <a:t>cu privire la impozitul pe venit</a:t>
            </a:r>
          </a:p>
          <a:p>
            <a:pPr algn="ctr">
              <a:spcBef>
                <a:spcPct val="0"/>
              </a:spcBef>
            </a:pPr>
            <a:endParaRPr lang="en-US" sz="2800" b="1" i="1" spc="226" dirty="0">
              <a:solidFill>
                <a:schemeClr val="tx2"/>
              </a:solidFill>
              <a:latin typeface="+mj-lt"/>
            </a:endParaRPr>
          </a:p>
        </p:txBody>
      </p:sp>
      <p:sp>
        <p:nvSpPr>
          <p:cNvPr id="35" name="TextBox 35"/>
          <p:cNvSpPr txBox="1"/>
          <p:nvPr/>
        </p:nvSpPr>
        <p:spPr>
          <a:xfrm>
            <a:off x="3543290" y="2601125"/>
            <a:ext cx="2462862" cy="1482457"/>
          </a:xfrm>
          <a:prstGeom prst="rect">
            <a:avLst/>
          </a:prstGeom>
        </p:spPr>
        <p:txBody>
          <a:bodyPr wrap="square" lIns="0" tIns="0" rIns="0" bIns="0" rtlCol="0" anchor="t">
            <a:spAutoFit/>
          </a:bodyPr>
          <a:lstStyle/>
          <a:p>
            <a:pPr algn="ctr">
              <a:lnSpc>
                <a:spcPts val="5750"/>
              </a:lnSpc>
            </a:pPr>
            <a:r>
              <a:rPr lang="ro-RO" sz="7200" b="1" i="1" spc="-302" dirty="0">
                <a:solidFill>
                  <a:schemeClr val="tx2"/>
                </a:solidFill>
                <a:effectLst>
                  <a:outerShdw blurRad="38100" dist="38100" dir="2700000" algn="tl">
                    <a:srgbClr val="000000">
                      <a:alpha val="43137"/>
                    </a:srgbClr>
                  </a:outerShdw>
                </a:effectLst>
                <a:latin typeface="+mj-lt"/>
              </a:rPr>
              <a:t>5 560</a:t>
            </a:r>
            <a:r>
              <a:rPr lang="en-US" sz="7200" b="1" i="1" spc="-302" dirty="0">
                <a:solidFill>
                  <a:schemeClr val="tx2"/>
                </a:solidFill>
                <a:effectLst>
                  <a:outerShdw blurRad="38100" dist="38100" dir="2700000" algn="tl">
                    <a:srgbClr val="000000">
                      <a:alpha val="43137"/>
                    </a:srgbClr>
                  </a:outerShdw>
                </a:effectLst>
                <a:latin typeface="+mj-lt"/>
              </a:rPr>
              <a:t> </a:t>
            </a:r>
          </a:p>
          <a:p>
            <a:pPr algn="ctr"/>
            <a:r>
              <a:rPr lang="en-US" sz="2400" b="1" i="1" spc="-92" dirty="0">
                <a:solidFill>
                  <a:schemeClr val="tx2"/>
                </a:solidFill>
                <a:latin typeface="+mj-lt"/>
              </a:rPr>
              <a:t>persoane de gen </a:t>
            </a:r>
            <a:r>
              <a:rPr lang="en-US" sz="2400" b="1" i="1" spc="-92" dirty="0" err="1">
                <a:solidFill>
                  <a:schemeClr val="tx2"/>
                </a:solidFill>
                <a:latin typeface="+mj-lt"/>
              </a:rPr>
              <a:t>masculin</a:t>
            </a:r>
            <a:endParaRPr lang="en-US" sz="2400" b="1" i="1" spc="-92" dirty="0">
              <a:solidFill>
                <a:schemeClr val="tx2"/>
              </a:solidFill>
              <a:latin typeface="+mj-lt"/>
            </a:endParaRPr>
          </a:p>
        </p:txBody>
      </p:sp>
      <p:sp>
        <p:nvSpPr>
          <p:cNvPr id="41" name="Balon text: oval 40">
            <a:extLst>
              <a:ext uri="{FF2B5EF4-FFF2-40B4-BE49-F238E27FC236}">
                <a16:creationId xmlns:a16="http://schemas.microsoft.com/office/drawing/2014/main" id="{31DFCBE6-4581-4B3E-6344-B5C7575A8B7B}"/>
              </a:ext>
            </a:extLst>
          </p:cNvPr>
          <p:cNvSpPr/>
          <p:nvPr/>
        </p:nvSpPr>
        <p:spPr>
          <a:xfrm>
            <a:off x="9839148" y="1515642"/>
            <a:ext cx="6488376" cy="3728463"/>
          </a:xfrm>
          <a:prstGeom prst="wedgeEllipseCallou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7472"/>
              </a:lnSpc>
            </a:pPr>
            <a:r>
              <a:rPr lang="ro-RO" sz="6600" b="1" i="1" spc="50" dirty="0">
                <a:ln w="9525" cmpd="sng">
                  <a:solidFill>
                    <a:schemeClr val="accent1"/>
                  </a:solidFill>
                  <a:prstDash val="solid"/>
                </a:ln>
                <a:solidFill>
                  <a:schemeClr val="tx1">
                    <a:lumMod val="75000"/>
                    <a:lumOff val="25000"/>
                  </a:schemeClr>
                </a:solidFill>
                <a:effectLst>
                  <a:glow rad="38100">
                    <a:schemeClr val="accent1">
                      <a:alpha val="40000"/>
                    </a:schemeClr>
                  </a:glow>
                </a:effectLst>
                <a:latin typeface="+mj-lt"/>
              </a:rPr>
              <a:t>165</a:t>
            </a:r>
            <a:r>
              <a:rPr lang="en-US" sz="6600" b="1" i="1" spc="50" dirty="0">
                <a:ln w="9525" cmpd="sng">
                  <a:solidFill>
                    <a:schemeClr val="accent1"/>
                  </a:solidFill>
                  <a:prstDash val="solid"/>
                </a:ln>
                <a:solidFill>
                  <a:schemeClr val="tx1">
                    <a:lumMod val="75000"/>
                    <a:lumOff val="25000"/>
                  </a:schemeClr>
                </a:solidFill>
                <a:effectLst>
                  <a:glow rad="38100">
                    <a:schemeClr val="accent1">
                      <a:alpha val="40000"/>
                    </a:schemeClr>
                  </a:glow>
                </a:effectLst>
                <a:latin typeface="+mj-lt"/>
              </a:rPr>
              <a:t>,</a:t>
            </a:r>
            <a:r>
              <a:rPr lang="ro-RO" sz="6600" b="1" i="1" spc="50" dirty="0">
                <a:ln w="9525" cmpd="sng">
                  <a:solidFill>
                    <a:schemeClr val="accent1"/>
                  </a:solidFill>
                  <a:prstDash val="solid"/>
                </a:ln>
                <a:solidFill>
                  <a:schemeClr val="tx1">
                    <a:lumMod val="75000"/>
                    <a:lumOff val="25000"/>
                  </a:schemeClr>
                </a:solidFill>
                <a:effectLst>
                  <a:glow rad="38100">
                    <a:schemeClr val="accent1">
                      <a:alpha val="40000"/>
                    </a:schemeClr>
                  </a:glow>
                </a:effectLst>
                <a:latin typeface="+mj-lt"/>
              </a:rPr>
              <a:t>1</a:t>
            </a:r>
            <a:r>
              <a:rPr lang="en-US" sz="6600" b="1" i="1" spc="50" dirty="0">
                <a:ln w="9525" cmpd="sng">
                  <a:solidFill>
                    <a:schemeClr val="accent1"/>
                  </a:solidFill>
                  <a:prstDash val="solid"/>
                </a:ln>
                <a:solidFill>
                  <a:schemeClr val="tx1">
                    <a:lumMod val="75000"/>
                    <a:lumOff val="25000"/>
                  </a:schemeClr>
                </a:solidFill>
                <a:effectLst>
                  <a:glow rad="38100">
                    <a:schemeClr val="accent1">
                      <a:alpha val="40000"/>
                    </a:schemeClr>
                  </a:glow>
                </a:effectLst>
                <a:latin typeface="+mj-lt"/>
              </a:rPr>
              <a:t> </a:t>
            </a:r>
          </a:p>
          <a:p>
            <a:pPr algn="ctr">
              <a:lnSpc>
                <a:spcPts val="7472"/>
              </a:lnSpc>
            </a:pPr>
            <a:r>
              <a:rPr lang="en-US" sz="6600" b="1" i="1" spc="50" dirty="0" err="1">
                <a:ln w="9525" cmpd="sng">
                  <a:solidFill>
                    <a:schemeClr val="accent1"/>
                  </a:solidFill>
                  <a:prstDash val="solid"/>
                </a:ln>
                <a:solidFill>
                  <a:schemeClr val="tx1">
                    <a:lumMod val="75000"/>
                    <a:lumOff val="25000"/>
                  </a:schemeClr>
                </a:solidFill>
                <a:effectLst>
                  <a:glow rad="38100">
                    <a:schemeClr val="accent1">
                      <a:alpha val="40000"/>
                    </a:schemeClr>
                  </a:glow>
                </a:effectLst>
                <a:latin typeface="+mj-lt"/>
              </a:rPr>
              <a:t>mln</a:t>
            </a:r>
            <a:r>
              <a:rPr lang="en-US" sz="6600" b="1" i="1" spc="50" dirty="0">
                <a:ln w="9525" cmpd="sng">
                  <a:solidFill>
                    <a:schemeClr val="accent1"/>
                  </a:solidFill>
                  <a:prstDash val="solid"/>
                </a:ln>
                <a:solidFill>
                  <a:schemeClr val="tx1">
                    <a:lumMod val="75000"/>
                    <a:lumOff val="25000"/>
                  </a:schemeClr>
                </a:solidFill>
                <a:effectLst>
                  <a:glow rad="38100">
                    <a:schemeClr val="accent1">
                      <a:alpha val="40000"/>
                    </a:schemeClr>
                  </a:glow>
                </a:effectLst>
                <a:latin typeface="+mj-lt"/>
              </a:rPr>
              <a:t>. lei </a:t>
            </a:r>
          </a:p>
          <a:p>
            <a:pPr algn="ctr"/>
            <a:endParaRPr lang="ro-RO" i="1" dirty="0">
              <a:solidFill>
                <a:schemeClr val="tx2"/>
              </a:solidFill>
              <a:latin typeface="+mj-lt"/>
            </a:endParaRPr>
          </a:p>
        </p:txBody>
      </p:sp>
      <p:pic>
        <p:nvPicPr>
          <p:cNvPr id="4" name="Grafic 3" descr="Male profile with solid fill">
            <a:extLst>
              <a:ext uri="{FF2B5EF4-FFF2-40B4-BE49-F238E27FC236}">
                <a16:creationId xmlns:a16="http://schemas.microsoft.com/office/drawing/2014/main" id="{FBA3ADB1-D496-F53A-0437-5A5CD4A9FC8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214195" y="2064326"/>
            <a:ext cx="2462862" cy="2462862"/>
          </a:xfrm>
          <a:prstGeom prst="rect">
            <a:avLst/>
          </a:prstGeom>
        </p:spPr>
      </p:pic>
      <p:pic>
        <p:nvPicPr>
          <p:cNvPr id="36" name="Grafic 35" descr="Female Profile with solid fill">
            <a:extLst>
              <a:ext uri="{FF2B5EF4-FFF2-40B4-BE49-F238E27FC236}">
                <a16:creationId xmlns:a16="http://schemas.microsoft.com/office/drawing/2014/main" id="{A315B8D0-F7C8-2D55-D980-16B8E28ADFD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731262" y="5617906"/>
            <a:ext cx="2759626" cy="2759626"/>
          </a:xfrm>
          <a:prstGeom prst="rect">
            <a:avLst/>
          </a:prstGeom>
        </p:spPr>
      </p:pic>
      <p:sp>
        <p:nvSpPr>
          <p:cNvPr id="37" name="TextBox 36">
            <a:extLst>
              <a:ext uri="{FF2B5EF4-FFF2-40B4-BE49-F238E27FC236}">
                <a16:creationId xmlns:a16="http://schemas.microsoft.com/office/drawing/2014/main" id="{9A6686C7-2AD6-4705-8B94-DE531A4892E3}"/>
              </a:ext>
            </a:extLst>
          </p:cNvPr>
          <p:cNvSpPr txBox="1"/>
          <p:nvPr/>
        </p:nvSpPr>
        <p:spPr>
          <a:xfrm>
            <a:off x="5193654" y="6338206"/>
            <a:ext cx="2462862" cy="1451679"/>
          </a:xfrm>
          <a:prstGeom prst="rect">
            <a:avLst/>
          </a:prstGeom>
          <a:noFill/>
        </p:spPr>
        <p:txBody>
          <a:bodyPr wrap="square">
            <a:spAutoFit/>
          </a:bodyPr>
          <a:lstStyle/>
          <a:p>
            <a:pPr algn="ctr">
              <a:lnSpc>
                <a:spcPts val="5750"/>
              </a:lnSpc>
            </a:pPr>
            <a:r>
              <a:rPr lang="ro-RO" sz="6600" b="1" i="1" spc="-302" dirty="0">
                <a:solidFill>
                  <a:schemeClr val="tx2"/>
                </a:solidFill>
                <a:effectLst>
                  <a:outerShdw blurRad="38100" dist="38100" dir="2700000" algn="tl">
                    <a:srgbClr val="000000">
                      <a:alpha val="43137"/>
                    </a:srgbClr>
                  </a:outerShdw>
                </a:effectLst>
                <a:latin typeface="+mj-lt"/>
              </a:rPr>
              <a:t>2 459</a:t>
            </a:r>
            <a:r>
              <a:rPr lang="en-US" sz="6600" b="1" i="1" spc="-302" dirty="0">
                <a:solidFill>
                  <a:schemeClr val="tx2"/>
                </a:solidFill>
                <a:effectLst>
                  <a:outerShdw blurRad="38100" dist="38100" dir="2700000" algn="tl">
                    <a:srgbClr val="000000">
                      <a:alpha val="43137"/>
                    </a:srgbClr>
                  </a:outerShdw>
                </a:effectLst>
                <a:latin typeface="+mj-lt"/>
              </a:rPr>
              <a:t> </a:t>
            </a:r>
          </a:p>
          <a:p>
            <a:pPr algn="ctr"/>
            <a:r>
              <a:rPr lang="en-US" sz="2000" b="1" i="1" spc="-92" dirty="0" err="1">
                <a:solidFill>
                  <a:schemeClr val="tx2"/>
                </a:solidFill>
                <a:latin typeface="+mj-lt"/>
              </a:rPr>
              <a:t>persoane</a:t>
            </a:r>
            <a:r>
              <a:rPr lang="en-US" sz="2000" b="1" i="1" spc="-92" dirty="0">
                <a:solidFill>
                  <a:schemeClr val="tx2"/>
                </a:solidFill>
                <a:latin typeface="+mj-lt"/>
              </a:rPr>
              <a:t> de gen </a:t>
            </a:r>
            <a:r>
              <a:rPr lang="en-US" sz="2000" b="1" i="1" spc="-92" dirty="0" err="1">
                <a:solidFill>
                  <a:schemeClr val="tx2"/>
                </a:solidFill>
                <a:latin typeface="+mj-lt"/>
              </a:rPr>
              <a:t>feminin</a:t>
            </a:r>
            <a:endParaRPr lang="en-US" sz="2000" b="1" i="1" spc="-92" dirty="0">
              <a:solidFill>
                <a:schemeClr val="tx2"/>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6">
            <a:extLst>
              <a:ext uri="{FF2B5EF4-FFF2-40B4-BE49-F238E27FC236}">
                <a16:creationId xmlns:a16="http://schemas.microsoft.com/office/drawing/2014/main" id="{6535F05D-25C1-EB70-3D9C-F6967E3A1DBF}"/>
              </a:ext>
            </a:extLst>
          </p:cNvPr>
          <p:cNvGrpSpPr/>
          <p:nvPr/>
        </p:nvGrpSpPr>
        <p:grpSpPr>
          <a:xfrm rot="10800000" flipH="1">
            <a:off x="-4465" y="-21091"/>
            <a:ext cx="11949203" cy="1397986"/>
            <a:chOff x="0" y="0"/>
            <a:chExt cx="3148652" cy="515802"/>
          </a:xfrm>
        </p:grpSpPr>
        <p:sp>
          <p:nvSpPr>
            <p:cNvPr id="29" name="Freeform 17">
              <a:extLst>
                <a:ext uri="{FF2B5EF4-FFF2-40B4-BE49-F238E27FC236}">
                  <a16:creationId xmlns:a16="http://schemas.microsoft.com/office/drawing/2014/main" id="{2FE17E2E-310D-0814-EBF2-1067CD0D225E}"/>
                </a:ext>
              </a:extLst>
            </p:cNvPr>
            <p:cNvSpPr/>
            <p:nvPr/>
          </p:nvSpPr>
          <p:spPr>
            <a:xfrm>
              <a:off x="0" y="0"/>
              <a:ext cx="3148652" cy="515802"/>
            </a:xfrm>
            <a:prstGeom prst="round1Rect">
              <a:avLst/>
            </a:prstGeom>
            <a:solidFill>
              <a:srgbClr val="D9D9D9"/>
            </a:solidFill>
          </p:spPr>
        </p:sp>
        <p:sp>
          <p:nvSpPr>
            <p:cNvPr id="30" name="TextBox 18">
              <a:extLst>
                <a:ext uri="{FF2B5EF4-FFF2-40B4-BE49-F238E27FC236}">
                  <a16:creationId xmlns:a16="http://schemas.microsoft.com/office/drawing/2014/main" id="{4FA96074-78D7-6DCB-2129-08F1E6FCFC41}"/>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2604062738"/>
              </p:ext>
            </p:extLst>
          </p:nvPr>
        </p:nvGraphicFramePr>
        <p:xfrm>
          <a:off x="1028449" y="1910398"/>
          <a:ext cx="16231102" cy="6873942"/>
        </p:xfrm>
        <a:graphic>
          <a:graphicData uri="http://schemas.openxmlformats.org/drawingml/2006/table">
            <a:tbl>
              <a:tblPr/>
              <a:tblGrid>
                <a:gridCol w="8115551">
                  <a:extLst>
                    <a:ext uri="{9D8B030D-6E8A-4147-A177-3AD203B41FA5}">
                      <a16:colId xmlns:a16="http://schemas.microsoft.com/office/drawing/2014/main" val="20000"/>
                    </a:ext>
                  </a:extLst>
                </a:gridCol>
                <a:gridCol w="8115551">
                  <a:extLst>
                    <a:ext uri="{9D8B030D-6E8A-4147-A177-3AD203B41FA5}">
                      <a16:colId xmlns:a16="http://schemas.microsoft.com/office/drawing/2014/main" val="20001"/>
                    </a:ext>
                  </a:extLst>
                </a:gridCol>
              </a:tblGrid>
              <a:tr h="1141175">
                <a:tc>
                  <a:txBody>
                    <a:bodyPr/>
                    <a:lstStyle/>
                    <a:p>
                      <a:pPr algn="ctr">
                        <a:lnSpc>
                          <a:spcPts val="3394"/>
                        </a:lnSpc>
                        <a:defRPr/>
                      </a:pPr>
                      <a:r>
                        <a:rPr lang="en-US" sz="3200" b="1" i="1" dirty="0">
                          <a:solidFill>
                            <a:schemeClr val="bg1"/>
                          </a:solidFill>
                          <a:latin typeface="+mj-lt"/>
                        </a:rPr>
                        <a:t>Nivelul venitului obținut</a:t>
                      </a:r>
                      <a:r>
                        <a:rPr lang="ro-RO" sz="3200" b="1" i="1" dirty="0">
                          <a:solidFill>
                            <a:schemeClr val="bg1"/>
                          </a:solidFill>
                          <a:latin typeface="+mj-lt"/>
                        </a:rPr>
                        <a:t> (lei)</a:t>
                      </a:r>
                      <a:endParaRPr lang="en-US" sz="1400" b="1" i="1" dirty="0">
                        <a:solidFill>
                          <a:schemeClr val="bg1"/>
                        </a:solidFill>
                        <a:latin typeface="+mj-lt"/>
                      </a:endParaRPr>
                    </a:p>
                  </a:txBody>
                  <a:tcPr marL="214208" marR="214208" marT="214208" marB="214208" anchor="ctr">
                    <a:lnL w="40164" cap="flat" cmpd="sng" algn="ctr">
                      <a:solidFill>
                        <a:srgbClr val="206CB6"/>
                      </a:solidFill>
                      <a:prstDash val="solid"/>
                      <a:round/>
                      <a:headEnd type="none" w="med" len="med"/>
                      <a:tailEnd type="none" w="med" len="med"/>
                    </a:lnL>
                    <a:lnR w="40164" cap="flat" cmpd="sng" algn="ctr">
                      <a:solidFill>
                        <a:srgbClr val="206CB6"/>
                      </a:solidFill>
                      <a:prstDash val="solid"/>
                      <a:round/>
                      <a:headEnd type="none" w="med" len="med"/>
                      <a:tailEnd type="none" w="med" len="med"/>
                    </a:lnR>
                    <a:lnT w="40164" cap="flat" cmpd="sng" algn="ctr">
                      <a:solidFill>
                        <a:srgbClr val="206CB6"/>
                      </a:solidFill>
                      <a:prstDash val="solid"/>
                      <a:round/>
                      <a:headEnd type="none" w="med" len="med"/>
                      <a:tailEnd type="none" w="med" len="med"/>
                    </a:lnT>
                    <a:lnB w="40164" cap="flat" cmpd="sng" algn="ctr">
                      <a:solidFill>
                        <a:srgbClr val="206CB6"/>
                      </a:solidFill>
                      <a:prstDash val="solid"/>
                      <a:round/>
                      <a:headEnd type="none" w="med" len="med"/>
                      <a:tailEnd type="none" w="med" len="med"/>
                    </a:lnB>
                    <a:solidFill>
                      <a:schemeClr val="tx2"/>
                    </a:solidFill>
                  </a:tcPr>
                </a:tc>
                <a:tc>
                  <a:txBody>
                    <a:bodyPr/>
                    <a:lstStyle/>
                    <a:p>
                      <a:pPr algn="ctr">
                        <a:lnSpc>
                          <a:spcPts val="3394"/>
                        </a:lnSpc>
                        <a:defRPr/>
                      </a:pPr>
                      <a:r>
                        <a:rPr lang="en-US" sz="3200" b="1" i="1" dirty="0">
                          <a:solidFill>
                            <a:schemeClr val="bg1"/>
                          </a:solidFill>
                          <a:latin typeface="+mj-lt"/>
                        </a:rPr>
                        <a:t>Numărul de contribuabili</a:t>
                      </a:r>
                      <a:endParaRPr lang="en-US" sz="1400" b="1" i="1" dirty="0">
                        <a:solidFill>
                          <a:schemeClr val="bg1"/>
                        </a:solidFill>
                        <a:latin typeface="+mj-lt"/>
                      </a:endParaRPr>
                    </a:p>
                  </a:txBody>
                  <a:tcPr marL="214208" marR="214208" marT="214208" marB="214208" anchor="ctr">
                    <a:lnL w="40164" cap="flat" cmpd="sng" algn="ctr">
                      <a:solidFill>
                        <a:srgbClr val="206CB6"/>
                      </a:solidFill>
                      <a:prstDash val="solid"/>
                      <a:round/>
                      <a:headEnd type="none" w="med" len="med"/>
                      <a:tailEnd type="none" w="med" len="med"/>
                    </a:lnL>
                    <a:lnR w="40164" cap="flat" cmpd="sng" algn="ctr">
                      <a:solidFill>
                        <a:srgbClr val="206CB6"/>
                      </a:solidFill>
                      <a:prstDash val="solid"/>
                      <a:round/>
                      <a:headEnd type="none" w="med" len="med"/>
                      <a:tailEnd type="none" w="med" len="med"/>
                    </a:lnR>
                    <a:lnT w="40164" cap="flat" cmpd="sng" algn="ctr">
                      <a:solidFill>
                        <a:srgbClr val="206CB6"/>
                      </a:solidFill>
                      <a:prstDash val="solid"/>
                      <a:round/>
                      <a:headEnd type="none" w="med" len="med"/>
                      <a:tailEnd type="none" w="med" len="med"/>
                    </a:lnT>
                    <a:lnB w="40164" cap="flat" cmpd="sng" algn="ctr">
                      <a:solidFill>
                        <a:srgbClr val="206CB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122761">
                <a:tc>
                  <a:txBody>
                    <a:bodyPr/>
                    <a:lstStyle/>
                    <a:p>
                      <a:pPr algn="ctr">
                        <a:lnSpc>
                          <a:spcPts val="3394"/>
                        </a:lnSpc>
                        <a:defRPr/>
                      </a:pPr>
                      <a:r>
                        <a:rPr lang="en-US" sz="2424" b="1" i="1" dirty="0">
                          <a:solidFill>
                            <a:srgbClr val="000000"/>
                          </a:solidFill>
                          <a:latin typeface="+mj-lt"/>
                        </a:rPr>
                        <a:t>1 000 000 – 1 999 999</a:t>
                      </a:r>
                      <a:endParaRPr lang="en-US" sz="1100" b="1" i="1" dirty="0">
                        <a:latin typeface="+mj-lt"/>
                      </a:endParaRPr>
                    </a:p>
                  </a:txBody>
                  <a:tcPr marL="214208" marR="214208" marT="214208" marB="214208" anchor="ctr">
                    <a:lnL w="40164" cap="flat" cmpd="sng" algn="ctr">
                      <a:solidFill>
                        <a:srgbClr val="206CB6"/>
                      </a:solidFill>
                      <a:prstDash val="solid"/>
                      <a:round/>
                      <a:headEnd type="none" w="med" len="med"/>
                      <a:tailEnd type="none" w="med" len="med"/>
                    </a:lnL>
                    <a:lnR w="40164" cap="flat" cmpd="sng" algn="ctr">
                      <a:solidFill>
                        <a:srgbClr val="206CB6"/>
                      </a:solidFill>
                      <a:prstDash val="solid"/>
                      <a:round/>
                      <a:headEnd type="none" w="med" len="med"/>
                      <a:tailEnd type="none" w="med" len="med"/>
                    </a:lnR>
                    <a:lnT w="40164" cap="flat" cmpd="sng" algn="ctr">
                      <a:solidFill>
                        <a:srgbClr val="206CB6"/>
                      </a:solidFill>
                      <a:prstDash val="solid"/>
                      <a:round/>
                      <a:headEnd type="none" w="med" len="med"/>
                      <a:tailEnd type="none" w="med" len="med"/>
                    </a:lnT>
                    <a:lnB w="40164" cap="flat" cmpd="sng" algn="ctr">
                      <a:solidFill>
                        <a:srgbClr val="206CB6"/>
                      </a:solidFill>
                      <a:prstDash val="solid"/>
                      <a:round/>
                      <a:headEnd type="none" w="med" len="med"/>
                      <a:tailEnd type="none" w="med" len="med"/>
                    </a:lnB>
                  </a:tcPr>
                </a:tc>
                <a:tc>
                  <a:txBody>
                    <a:bodyPr/>
                    <a:lstStyle/>
                    <a:p>
                      <a:pPr algn="ctr">
                        <a:lnSpc>
                          <a:spcPts val="3394"/>
                        </a:lnSpc>
                        <a:defRPr/>
                      </a:pPr>
                      <a:r>
                        <a:rPr lang="ro-RO" sz="2424" b="1" i="1" dirty="0">
                          <a:solidFill>
                            <a:srgbClr val="000000"/>
                          </a:solidFill>
                          <a:latin typeface="+mj-lt"/>
                        </a:rPr>
                        <a:t>4 117</a:t>
                      </a:r>
                      <a:endParaRPr lang="en-US" sz="1100" b="1" i="1" dirty="0">
                        <a:latin typeface="+mj-lt"/>
                      </a:endParaRPr>
                    </a:p>
                  </a:txBody>
                  <a:tcPr marL="214208" marR="214208" marT="214208" marB="214208" anchor="ctr">
                    <a:lnL w="40164" cap="flat" cmpd="sng" algn="ctr">
                      <a:solidFill>
                        <a:srgbClr val="206CB6"/>
                      </a:solidFill>
                      <a:prstDash val="solid"/>
                      <a:round/>
                      <a:headEnd type="none" w="med" len="med"/>
                      <a:tailEnd type="none" w="med" len="med"/>
                    </a:lnL>
                    <a:lnR w="40164" cap="flat" cmpd="sng" algn="ctr">
                      <a:solidFill>
                        <a:srgbClr val="206CB6"/>
                      </a:solidFill>
                      <a:prstDash val="solid"/>
                      <a:round/>
                      <a:headEnd type="none" w="med" len="med"/>
                      <a:tailEnd type="none" w="med" len="med"/>
                    </a:lnR>
                    <a:lnT w="40164" cap="flat" cmpd="sng" algn="ctr">
                      <a:solidFill>
                        <a:srgbClr val="206CB6"/>
                      </a:solidFill>
                      <a:prstDash val="solid"/>
                      <a:round/>
                      <a:headEnd type="none" w="med" len="med"/>
                      <a:tailEnd type="none" w="med" len="med"/>
                    </a:lnT>
                    <a:lnB w="40164" cap="flat" cmpd="sng" algn="ctr">
                      <a:solidFill>
                        <a:srgbClr val="206CB6"/>
                      </a:solidFill>
                      <a:prstDash val="solid"/>
                      <a:round/>
                      <a:headEnd type="none" w="med" len="med"/>
                      <a:tailEnd type="none" w="med" len="med"/>
                    </a:lnB>
                  </a:tcPr>
                </a:tc>
                <a:extLst>
                  <a:ext uri="{0D108BD9-81ED-4DB2-BD59-A6C34878D82A}">
                    <a16:rowId xmlns:a16="http://schemas.microsoft.com/office/drawing/2014/main" val="10001"/>
                  </a:ext>
                </a:extLst>
              </a:tr>
              <a:tr h="1241723">
                <a:tc>
                  <a:txBody>
                    <a:bodyPr/>
                    <a:lstStyle/>
                    <a:p>
                      <a:pPr algn="ctr">
                        <a:lnSpc>
                          <a:spcPts val="3394"/>
                        </a:lnSpc>
                        <a:defRPr/>
                      </a:pPr>
                      <a:r>
                        <a:rPr lang="en-US" sz="2424" b="1" i="1" dirty="0">
                          <a:solidFill>
                            <a:srgbClr val="000000"/>
                          </a:solidFill>
                          <a:latin typeface="+mj-lt"/>
                        </a:rPr>
                        <a:t>2 000 000 – 3 999 999</a:t>
                      </a:r>
                      <a:endParaRPr lang="en-US" sz="1100" b="1" i="1" dirty="0">
                        <a:latin typeface="+mj-lt"/>
                      </a:endParaRPr>
                    </a:p>
                  </a:txBody>
                  <a:tcPr marL="214208" marR="214208" marT="214208" marB="214208" anchor="ctr">
                    <a:lnL w="40164" cap="flat" cmpd="sng" algn="ctr">
                      <a:solidFill>
                        <a:srgbClr val="206CB6"/>
                      </a:solidFill>
                      <a:prstDash val="solid"/>
                      <a:round/>
                      <a:headEnd type="none" w="med" len="med"/>
                      <a:tailEnd type="none" w="med" len="med"/>
                    </a:lnL>
                    <a:lnR w="40164" cap="flat" cmpd="sng" algn="ctr">
                      <a:solidFill>
                        <a:srgbClr val="206CB6"/>
                      </a:solidFill>
                      <a:prstDash val="solid"/>
                      <a:round/>
                      <a:headEnd type="none" w="med" len="med"/>
                      <a:tailEnd type="none" w="med" len="med"/>
                    </a:lnR>
                    <a:lnT w="40164" cap="flat" cmpd="sng" algn="ctr">
                      <a:solidFill>
                        <a:srgbClr val="206CB6"/>
                      </a:solidFill>
                      <a:prstDash val="solid"/>
                      <a:round/>
                      <a:headEnd type="none" w="med" len="med"/>
                      <a:tailEnd type="none" w="med" len="med"/>
                    </a:lnT>
                    <a:lnB w="40164" cap="flat" cmpd="sng" algn="ctr">
                      <a:solidFill>
                        <a:srgbClr val="206CB6"/>
                      </a:solidFill>
                      <a:prstDash val="solid"/>
                      <a:round/>
                      <a:headEnd type="none" w="med" len="med"/>
                      <a:tailEnd type="none" w="med" len="med"/>
                    </a:lnB>
                  </a:tcPr>
                </a:tc>
                <a:tc>
                  <a:txBody>
                    <a:bodyPr/>
                    <a:lstStyle/>
                    <a:p>
                      <a:pPr algn="ctr">
                        <a:lnSpc>
                          <a:spcPts val="3394"/>
                        </a:lnSpc>
                        <a:defRPr/>
                      </a:pPr>
                      <a:r>
                        <a:rPr lang="ro-RO" sz="2424" b="1" i="1" dirty="0">
                          <a:solidFill>
                            <a:srgbClr val="000000"/>
                          </a:solidFill>
                          <a:latin typeface="+mj-lt"/>
                        </a:rPr>
                        <a:t>2 444</a:t>
                      </a:r>
                      <a:endParaRPr lang="en-US" sz="1100" b="1" i="1" dirty="0">
                        <a:latin typeface="+mj-lt"/>
                      </a:endParaRPr>
                    </a:p>
                  </a:txBody>
                  <a:tcPr marL="214208" marR="214208" marT="214208" marB="214208" anchor="ctr">
                    <a:lnL w="40164" cap="flat" cmpd="sng" algn="ctr">
                      <a:solidFill>
                        <a:srgbClr val="206CB6"/>
                      </a:solidFill>
                      <a:prstDash val="solid"/>
                      <a:round/>
                      <a:headEnd type="none" w="med" len="med"/>
                      <a:tailEnd type="none" w="med" len="med"/>
                    </a:lnL>
                    <a:lnR w="40164" cap="flat" cmpd="sng" algn="ctr">
                      <a:solidFill>
                        <a:srgbClr val="206CB6"/>
                      </a:solidFill>
                      <a:prstDash val="solid"/>
                      <a:round/>
                      <a:headEnd type="none" w="med" len="med"/>
                      <a:tailEnd type="none" w="med" len="med"/>
                    </a:lnR>
                    <a:lnT w="40164" cap="flat" cmpd="sng" algn="ctr">
                      <a:solidFill>
                        <a:srgbClr val="206CB6"/>
                      </a:solidFill>
                      <a:prstDash val="solid"/>
                      <a:round/>
                      <a:headEnd type="none" w="med" len="med"/>
                      <a:tailEnd type="none" w="med" len="med"/>
                    </a:lnT>
                    <a:lnB w="40164" cap="flat" cmpd="sng" algn="ctr">
                      <a:solidFill>
                        <a:srgbClr val="206CB6"/>
                      </a:solidFill>
                      <a:prstDash val="solid"/>
                      <a:round/>
                      <a:headEnd type="none" w="med" len="med"/>
                      <a:tailEnd type="none" w="med" len="med"/>
                    </a:lnB>
                  </a:tcPr>
                </a:tc>
                <a:extLst>
                  <a:ext uri="{0D108BD9-81ED-4DB2-BD59-A6C34878D82A}">
                    <a16:rowId xmlns:a16="http://schemas.microsoft.com/office/drawing/2014/main" val="10002"/>
                  </a:ext>
                </a:extLst>
              </a:tr>
              <a:tr h="1122761">
                <a:tc>
                  <a:txBody>
                    <a:bodyPr/>
                    <a:lstStyle/>
                    <a:p>
                      <a:pPr algn="ctr">
                        <a:lnSpc>
                          <a:spcPts val="3394"/>
                        </a:lnSpc>
                        <a:defRPr/>
                      </a:pPr>
                      <a:r>
                        <a:rPr lang="en-US" sz="2424" b="1" i="1" dirty="0">
                          <a:solidFill>
                            <a:srgbClr val="000000"/>
                          </a:solidFill>
                          <a:latin typeface="+mj-lt"/>
                        </a:rPr>
                        <a:t>4 000 000 – 5 999 999</a:t>
                      </a:r>
                      <a:endParaRPr lang="en-US" sz="1100" b="1" i="1" dirty="0">
                        <a:latin typeface="+mj-lt"/>
                      </a:endParaRPr>
                    </a:p>
                  </a:txBody>
                  <a:tcPr marL="214208" marR="214208" marT="214208" marB="214208" anchor="ctr">
                    <a:lnL w="40164" cap="flat" cmpd="sng" algn="ctr">
                      <a:solidFill>
                        <a:srgbClr val="206CB6"/>
                      </a:solidFill>
                      <a:prstDash val="solid"/>
                      <a:round/>
                      <a:headEnd type="none" w="med" len="med"/>
                      <a:tailEnd type="none" w="med" len="med"/>
                    </a:lnL>
                    <a:lnR w="40164" cap="flat" cmpd="sng" algn="ctr">
                      <a:solidFill>
                        <a:srgbClr val="206CB6"/>
                      </a:solidFill>
                      <a:prstDash val="solid"/>
                      <a:round/>
                      <a:headEnd type="none" w="med" len="med"/>
                      <a:tailEnd type="none" w="med" len="med"/>
                    </a:lnR>
                    <a:lnT w="40164" cap="flat" cmpd="sng" algn="ctr">
                      <a:solidFill>
                        <a:srgbClr val="206CB6"/>
                      </a:solidFill>
                      <a:prstDash val="solid"/>
                      <a:round/>
                      <a:headEnd type="none" w="med" len="med"/>
                      <a:tailEnd type="none" w="med" len="med"/>
                    </a:lnT>
                    <a:lnB w="40164" cap="flat" cmpd="sng" algn="ctr">
                      <a:solidFill>
                        <a:srgbClr val="206CB6"/>
                      </a:solidFill>
                      <a:prstDash val="solid"/>
                      <a:round/>
                      <a:headEnd type="none" w="med" len="med"/>
                      <a:tailEnd type="none" w="med" len="med"/>
                    </a:lnB>
                  </a:tcPr>
                </a:tc>
                <a:tc>
                  <a:txBody>
                    <a:bodyPr/>
                    <a:lstStyle/>
                    <a:p>
                      <a:pPr algn="ctr">
                        <a:lnSpc>
                          <a:spcPts val="3394"/>
                        </a:lnSpc>
                        <a:defRPr/>
                      </a:pPr>
                      <a:r>
                        <a:rPr lang="ro-RO" sz="2424" b="1" i="1" dirty="0">
                          <a:solidFill>
                            <a:srgbClr val="000000"/>
                          </a:solidFill>
                          <a:latin typeface="+mj-lt"/>
                        </a:rPr>
                        <a:t>627</a:t>
                      </a:r>
                      <a:endParaRPr lang="en-US" sz="1100" b="1" i="1" dirty="0">
                        <a:latin typeface="+mj-lt"/>
                      </a:endParaRPr>
                    </a:p>
                  </a:txBody>
                  <a:tcPr marL="214208" marR="214208" marT="214208" marB="214208" anchor="ctr">
                    <a:lnL w="40164" cap="flat" cmpd="sng" algn="ctr">
                      <a:solidFill>
                        <a:srgbClr val="206CB6"/>
                      </a:solidFill>
                      <a:prstDash val="solid"/>
                      <a:round/>
                      <a:headEnd type="none" w="med" len="med"/>
                      <a:tailEnd type="none" w="med" len="med"/>
                    </a:lnL>
                    <a:lnR w="40164" cap="flat" cmpd="sng" algn="ctr">
                      <a:solidFill>
                        <a:srgbClr val="206CB6"/>
                      </a:solidFill>
                      <a:prstDash val="solid"/>
                      <a:round/>
                      <a:headEnd type="none" w="med" len="med"/>
                      <a:tailEnd type="none" w="med" len="med"/>
                    </a:lnR>
                    <a:lnT w="40164" cap="flat" cmpd="sng" algn="ctr">
                      <a:solidFill>
                        <a:srgbClr val="206CB6"/>
                      </a:solidFill>
                      <a:prstDash val="solid"/>
                      <a:round/>
                      <a:headEnd type="none" w="med" len="med"/>
                      <a:tailEnd type="none" w="med" len="med"/>
                    </a:lnT>
                    <a:lnB w="40164" cap="flat" cmpd="sng" algn="ctr">
                      <a:solidFill>
                        <a:srgbClr val="206CB6"/>
                      </a:solidFill>
                      <a:prstDash val="solid"/>
                      <a:round/>
                      <a:headEnd type="none" w="med" len="med"/>
                      <a:tailEnd type="none" w="med" len="med"/>
                    </a:lnB>
                  </a:tcPr>
                </a:tc>
                <a:extLst>
                  <a:ext uri="{0D108BD9-81ED-4DB2-BD59-A6C34878D82A}">
                    <a16:rowId xmlns:a16="http://schemas.microsoft.com/office/drawing/2014/main" val="10003"/>
                  </a:ext>
                </a:extLst>
              </a:tr>
              <a:tr h="1122761">
                <a:tc>
                  <a:txBody>
                    <a:bodyPr/>
                    <a:lstStyle/>
                    <a:p>
                      <a:pPr algn="ctr">
                        <a:lnSpc>
                          <a:spcPts val="3394"/>
                        </a:lnSpc>
                        <a:defRPr/>
                      </a:pPr>
                      <a:r>
                        <a:rPr lang="en-US" sz="2424" b="1" i="1">
                          <a:solidFill>
                            <a:srgbClr val="000000"/>
                          </a:solidFill>
                          <a:latin typeface="+mj-lt"/>
                        </a:rPr>
                        <a:t>6 000 000 - 10 000 000</a:t>
                      </a:r>
                      <a:endParaRPr lang="en-US" sz="1100" b="1" i="1">
                        <a:latin typeface="+mj-lt"/>
                      </a:endParaRPr>
                    </a:p>
                  </a:txBody>
                  <a:tcPr marL="214208" marR="214208" marT="214208" marB="214208" anchor="ctr">
                    <a:lnL w="40164" cap="flat" cmpd="sng" algn="ctr">
                      <a:solidFill>
                        <a:srgbClr val="206CB6"/>
                      </a:solidFill>
                      <a:prstDash val="solid"/>
                      <a:round/>
                      <a:headEnd type="none" w="med" len="med"/>
                      <a:tailEnd type="none" w="med" len="med"/>
                    </a:lnL>
                    <a:lnR w="40164" cap="flat" cmpd="sng" algn="ctr">
                      <a:solidFill>
                        <a:srgbClr val="206CB6"/>
                      </a:solidFill>
                      <a:prstDash val="solid"/>
                      <a:round/>
                      <a:headEnd type="none" w="med" len="med"/>
                      <a:tailEnd type="none" w="med" len="med"/>
                    </a:lnR>
                    <a:lnT w="40164" cap="flat" cmpd="sng" algn="ctr">
                      <a:solidFill>
                        <a:srgbClr val="206CB6"/>
                      </a:solidFill>
                      <a:prstDash val="solid"/>
                      <a:round/>
                      <a:headEnd type="none" w="med" len="med"/>
                      <a:tailEnd type="none" w="med" len="med"/>
                    </a:lnT>
                    <a:lnB w="40164" cap="flat" cmpd="sng" algn="ctr">
                      <a:solidFill>
                        <a:srgbClr val="206CB6"/>
                      </a:solidFill>
                      <a:prstDash val="solid"/>
                      <a:round/>
                      <a:headEnd type="none" w="med" len="med"/>
                      <a:tailEnd type="none" w="med" len="med"/>
                    </a:lnB>
                  </a:tcPr>
                </a:tc>
                <a:tc>
                  <a:txBody>
                    <a:bodyPr/>
                    <a:lstStyle/>
                    <a:p>
                      <a:pPr algn="ctr">
                        <a:lnSpc>
                          <a:spcPts val="3394"/>
                        </a:lnSpc>
                        <a:defRPr/>
                      </a:pPr>
                      <a:r>
                        <a:rPr lang="ro-RO" sz="2424" b="1" i="1" dirty="0">
                          <a:solidFill>
                            <a:srgbClr val="000000"/>
                          </a:solidFill>
                          <a:latin typeface="+mj-lt"/>
                        </a:rPr>
                        <a:t>403</a:t>
                      </a:r>
                      <a:endParaRPr lang="en-US" sz="1100" b="1" i="1" dirty="0">
                        <a:latin typeface="+mj-lt"/>
                      </a:endParaRPr>
                    </a:p>
                  </a:txBody>
                  <a:tcPr marL="214208" marR="214208" marT="214208" marB="214208" anchor="ctr">
                    <a:lnL w="40164" cap="flat" cmpd="sng" algn="ctr">
                      <a:solidFill>
                        <a:srgbClr val="206CB6"/>
                      </a:solidFill>
                      <a:prstDash val="solid"/>
                      <a:round/>
                      <a:headEnd type="none" w="med" len="med"/>
                      <a:tailEnd type="none" w="med" len="med"/>
                    </a:lnL>
                    <a:lnR w="40164" cap="flat" cmpd="sng" algn="ctr">
                      <a:solidFill>
                        <a:srgbClr val="206CB6"/>
                      </a:solidFill>
                      <a:prstDash val="solid"/>
                      <a:round/>
                      <a:headEnd type="none" w="med" len="med"/>
                      <a:tailEnd type="none" w="med" len="med"/>
                    </a:lnR>
                    <a:lnT w="40164" cap="flat" cmpd="sng" algn="ctr">
                      <a:solidFill>
                        <a:srgbClr val="206CB6"/>
                      </a:solidFill>
                      <a:prstDash val="solid"/>
                      <a:round/>
                      <a:headEnd type="none" w="med" len="med"/>
                      <a:tailEnd type="none" w="med" len="med"/>
                    </a:lnT>
                    <a:lnB w="40164" cap="flat" cmpd="sng" algn="ctr">
                      <a:solidFill>
                        <a:srgbClr val="206CB6"/>
                      </a:solidFill>
                      <a:prstDash val="solid"/>
                      <a:round/>
                      <a:headEnd type="none" w="med" len="med"/>
                      <a:tailEnd type="none" w="med" len="med"/>
                    </a:lnB>
                  </a:tcPr>
                </a:tc>
                <a:extLst>
                  <a:ext uri="{0D108BD9-81ED-4DB2-BD59-A6C34878D82A}">
                    <a16:rowId xmlns:a16="http://schemas.microsoft.com/office/drawing/2014/main" val="10004"/>
                  </a:ext>
                </a:extLst>
              </a:tr>
              <a:tr h="1122761">
                <a:tc>
                  <a:txBody>
                    <a:bodyPr/>
                    <a:lstStyle/>
                    <a:p>
                      <a:pPr algn="ctr">
                        <a:lnSpc>
                          <a:spcPts val="3394"/>
                        </a:lnSpc>
                        <a:defRPr/>
                      </a:pPr>
                      <a:r>
                        <a:rPr lang="en-US" sz="2424" b="1" i="1" dirty="0">
                          <a:solidFill>
                            <a:srgbClr val="000000"/>
                          </a:solidFill>
                          <a:latin typeface="+mj-lt"/>
                        </a:rPr>
                        <a:t>Mai mult de 10 000 000</a:t>
                      </a:r>
                      <a:endParaRPr lang="en-US" sz="1100" b="1" i="1" dirty="0">
                        <a:latin typeface="+mj-lt"/>
                      </a:endParaRPr>
                    </a:p>
                  </a:txBody>
                  <a:tcPr marL="214208" marR="214208" marT="214208" marB="214208" anchor="ctr">
                    <a:lnL w="40164" cap="flat" cmpd="sng" algn="ctr">
                      <a:solidFill>
                        <a:srgbClr val="206CB6"/>
                      </a:solidFill>
                      <a:prstDash val="solid"/>
                      <a:round/>
                      <a:headEnd type="none" w="med" len="med"/>
                      <a:tailEnd type="none" w="med" len="med"/>
                    </a:lnL>
                    <a:lnR w="40164" cap="flat" cmpd="sng" algn="ctr">
                      <a:solidFill>
                        <a:srgbClr val="206CB6"/>
                      </a:solidFill>
                      <a:prstDash val="solid"/>
                      <a:round/>
                      <a:headEnd type="none" w="med" len="med"/>
                      <a:tailEnd type="none" w="med" len="med"/>
                    </a:lnR>
                    <a:lnT w="40164" cap="flat" cmpd="sng" algn="ctr">
                      <a:solidFill>
                        <a:srgbClr val="206CB6"/>
                      </a:solidFill>
                      <a:prstDash val="solid"/>
                      <a:round/>
                      <a:headEnd type="none" w="med" len="med"/>
                      <a:tailEnd type="none" w="med" len="med"/>
                    </a:lnT>
                    <a:lnB w="40164" cap="flat" cmpd="sng" algn="ctr">
                      <a:solidFill>
                        <a:srgbClr val="206CB6"/>
                      </a:solidFill>
                      <a:prstDash val="solid"/>
                      <a:round/>
                      <a:headEnd type="none" w="med" len="med"/>
                      <a:tailEnd type="none" w="med" len="med"/>
                    </a:lnB>
                  </a:tcPr>
                </a:tc>
                <a:tc>
                  <a:txBody>
                    <a:bodyPr/>
                    <a:lstStyle/>
                    <a:p>
                      <a:pPr algn="ctr">
                        <a:lnSpc>
                          <a:spcPts val="3394"/>
                        </a:lnSpc>
                        <a:defRPr/>
                      </a:pPr>
                      <a:r>
                        <a:rPr lang="ro-RO" sz="2424" b="1" i="1" dirty="0">
                          <a:solidFill>
                            <a:srgbClr val="000000"/>
                          </a:solidFill>
                          <a:latin typeface="+mj-lt"/>
                        </a:rPr>
                        <a:t>428</a:t>
                      </a:r>
                      <a:endParaRPr lang="en-US" sz="1100" b="1" i="1" dirty="0">
                        <a:latin typeface="+mj-lt"/>
                      </a:endParaRPr>
                    </a:p>
                  </a:txBody>
                  <a:tcPr marL="214208" marR="214208" marT="214208" marB="214208" anchor="ctr">
                    <a:lnL w="40164" cap="flat" cmpd="sng" algn="ctr">
                      <a:solidFill>
                        <a:srgbClr val="206CB6"/>
                      </a:solidFill>
                      <a:prstDash val="solid"/>
                      <a:round/>
                      <a:headEnd type="none" w="med" len="med"/>
                      <a:tailEnd type="none" w="med" len="med"/>
                    </a:lnL>
                    <a:lnR w="40164" cap="flat" cmpd="sng" algn="ctr">
                      <a:solidFill>
                        <a:srgbClr val="206CB6"/>
                      </a:solidFill>
                      <a:prstDash val="solid"/>
                      <a:round/>
                      <a:headEnd type="none" w="med" len="med"/>
                      <a:tailEnd type="none" w="med" len="med"/>
                    </a:lnR>
                    <a:lnT w="40164" cap="flat" cmpd="sng" algn="ctr">
                      <a:solidFill>
                        <a:srgbClr val="206CB6"/>
                      </a:solidFill>
                      <a:prstDash val="solid"/>
                      <a:round/>
                      <a:headEnd type="none" w="med" len="med"/>
                      <a:tailEnd type="none" w="med" len="med"/>
                    </a:lnT>
                    <a:lnB w="40164" cap="flat" cmpd="sng" algn="ctr">
                      <a:solidFill>
                        <a:srgbClr val="206CB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8"/>
          <p:cNvSpPr txBox="1"/>
          <p:nvPr/>
        </p:nvSpPr>
        <p:spPr>
          <a:xfrm>
            <a:off x="1371691" y="293642"/>
            <a:ext cx="9976633" cy="731034"/>
          </a:xfrm>
          <a:prstGeom prst="rect">
            <a:avLst/>
          </a:prstGeom>
        </p:spPr>
        <p:txBody>
          <a:bodyPr lIns="0" tIns="0" rIns="0" bIns="0" rtlCol="0" anchor="t">
            <a:spAutoFit/>
          </a:bodyPr>
          <a:lstStyle/>
          <a:p>
            <a:pPr algn="l">
              <a:lnSpc>
                <a:spcPts val="2919"/>
              </a:lnSpc>
            </a:pPr>
            <a:r>
              <a:rPr lang="en-US" sz="2400" b="1" dirty="0">
                <a:solidFill>
                  <a:schemeClr val="tx2"/>
                </a:solidFill>
                <a:latin typeface="+mj-lt"/>
              </a:rPr>
              <a:t>PERSOANELE FIZICE </a:t>
            </a:r>
          </a:p>
          <a:p>
            <a:pPr algn="l">
              <a:lnSpc>
                <a:spcPts val="2919"/>
              </a:lnSpc>
            </a:pPr>
            <a:r>
              <a:rPr lang="en-US" sz="2400" b="1" i="1" dirty="0">
                <a:solidFill>
                  <a:schemeClr val="tx2"/>
                </a:solidFill>
                <a:latin typeface="+mj-lt"/>
              </a:rPr>
              <a:t>care au declarat/obținut venit </a:t>
            </a:r>
            <a:r>
              <a:rPr lang="en-US" sz="2400" b="1" i="1" dirty="0" err="1">
                <a:solidFill>
                  <a:schemeClr val="tx2"/>
                </a:solidFill>
                <a:latin typeface="+mj-lt"/>
              </a:rPr>
              <a:t>peste</a:t>
            </a:r>
            <a:r>
              <a:rPr lang="en-US" sz="2400" b="1" i="1" dirty="0">
                <a:solidFill>
                  <a:schemeClr val="tx2"/>
                </a:solidFill>
                <a:latin typeface="+mj-lt"/>
              </a:rPr>
              <a:t> 1 mln. lei, în </a:t>
            </a:r>
            <a:r>
              <a:rPr lang="en-US" sz="2400" b="1" i="1" dirty="0" err="1">
                <a:solidFill>
                  <a:schemeClr val="tx2"/>
                </a:solidFill>
                <a:latin typeface="+mj-lt"/>
              </a:rPr>
              <a:t>funcţie</a:t>
            </a:r>
            <a:r>
              <a:rPr lang="en-US" sz="2400" b="1" i="1" dirty="0">
                <a:solidFill>
                  <a:schemeClr val="tx2"/>
                </a:solidFill>
                <a:latin typeface="+mj-lt"/>
              </a:rPr>
              <a:t> de suma venitului</a:t>
            </a:r>
          </a:p>
        </p:txBody>
      </p:sp>
      <p:grpSp>
        <p:nvGrpSpPr>
          <p:cNvPr id="9" name="Group 9"/>
          <p:cNvGrpSpPr/>
          <p:nvPr/>
        </p:nvGrpSpPr>
        <p:grpSpPr>
          <a:xfrm>
            <a:off x="0" y="9395405"/>
            <a:ext cx="18292465" cy="889084"/>
            <a:chOff x="0" y="0"/>
            <a:chExt cx="4817769" cy="234162"/>
          </a:xfrm>
        </p:grpSpPr>
        <p:sp>
          <p:nvSpPr>
            <p:cNvPr id="10" name="Freeform 10"/>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tx2"/>
            </a:solidFill>
          </p:spPr>
        </p:sp>
        <p:sp>
          <p:nvSpPr>
            <p:cNvPr id="11" name="TextBox 11"/>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2" name="Freeform 12"/>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4" name="Freeform 14"/>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16"/>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7" name="Freeform 17"/>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Freeform 18"/>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Freeform 19"/>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0" name="TextBox 20"/>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1" name="TextBox 21"/>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2" name="TextBox 22"/>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3" name="TextBox 23"/>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4" name="TextBox 24"/>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5" name="TextBox 25"/>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26" name="TextBox 26"/>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27" name="TextBox 27"/>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pic>
        <p:nvPicPr>
          <p:cNvPr id="3074" name="Picture 2" descr="Healthcare icon">
            <a:extLst>
              <a:ext uri="{FF2B5EF4-FFF2-40B4-BE49-F238E27FC236}">
                <a16:creationId xmlns:a16="http://schemas.microsoft.com/office/drawing/2014/main" id="{FB12993A-5B87-43AC-978B-A7FE3A48911D}"/>
              </a:ext>
            </a:extLst>
          </p:cNvPr>
          <p:cNvPicPr>
            <a:picLocks noChangeAspect="1" noChangeArrowheads="1"/>
          </p:cNvPicPr>
          <p:nvPr/>
        </p:nvPicPr>
        <p:blipFill>
          <a:blip r:embed="rId19">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5011523" y="6812266"/>
            <a:ext cx="1730851" cy="1730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16">
            <a:extLst>
              <a:ext uri="{FF2B5EF4-FFF2-40B4-BE49-F238E27FC236}">
                <a16:creationId xmlns:a16="http://schemas.microsoft.com/office/drawing/2014/main" id="{A23DC091-E1D2-78CD-827A-942104FEC15A}"/>
              </a:ext>
            </a:extLst>
          </p:cNvPr>
          <p:cNvGrpSpPr/>
          <p:nvPr/>
        </p:nvGrpSpPr>
        <p:grpSpPr>
          <a:xfrm rot="10800000" flipH="1">
            <a:off x="-4465" y="-21091"/>
            <a:ext cx="11949203" cy="1397986"/>
            <a:chOff x="0" y="0"/>
            <a:chExt cx="3148652" cy="515802"/>
          </a:xfrm>
        </p:grpSpPr>
        <p:sp>
          <p:nvSpPr>
            <p:cNvPr id="39" name="Freeform 17">
              <a:extLst>
                <a:ext uri="{FF2B5EF4-FFF2-40B4-BE49-F238E27FC236}">
                  <a16:creationId xmlns:a16="http://schemas.microsoft.com/office/drawing/2014/main" id="{4F6FE2F9-360C-DDBE-FD94-DEF36ED723CF}"/>
                </a:ext>
              </a:extLst>
            </p:cNvPr>
            <p:cNvSpPr/>
            <p:nvPr/>
          </p:nvSpPr>
          <p:spPr>
            <a:xfrm>
              <a:off x="0" y="0"/>
              <a:ext cx="3148652" cy="515802"/>
            </a:xfrm>
            <a:prstGeom prst="round1Rect">
              <a:avLst/>
            </a:prstGeom>
            <a:solidFill>
              <a:srgbClr val="D9D9D9"/>
            </a:solidFill>
          </p:spPr>
        </p:sp>
        <p:sp>
          <p:nvSpPr>
            <p:cNvPr id="40" name="TextBox 18">
              <a:extLst>
                <a:ext uri="{FF2B5EF4-FFF2-40B4-BE49-F238E27FC236}">
                  <a16:creationId xmlns:a16="http://schemas.microsoft.com/office/drawing/2014/main" id="{1FE50C30-8595-6C45-44F0-00846E42B44B}"/>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grpSp>
        <p:nvGrpSpPr>
          <p:cNvPr id="7" name="Group 7"/>
          <p:cNvGrpSpPr/>
          <p:nvPr/>
        </p:nvGrpSpPr>
        <p:grpSpPr>
          <a:xfrm>
            <a:off x="0" y="9395405"/>
            <a:ext cx="18292465" cy="889084"/>
            <a:chOff x="0" y="0"/>
            <a:chExt cx="4817769" cy="234162"/>
          </a:xfrm>
        </p:grpSpPr>
        <p:sp>
          <p:nvSpPr>
            <p:cNvPr id="8" name="Freeform 8"/>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rgbClr val="3B679A"/>
            </a:solidFill>
          </p:spPr>
        </p:sp>
        <p:sp>
          <p:nvSpPr>
            <p:cNvPr id="9" name="TextBox 9"/>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0" name="Freeform 10"/>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2" name="Freeform 12"/>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Freeform 17"/>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grpSp>
        <p:nvGrpSpPr>
          <p:cNvPr id="19" name="Group 19"/>
          <p:cNvGrpSpPr/>
          <p:nvPr/>
        </p:nvGrpSpPr>
        <p:grpSpPr>
          <a:xfrm>
            <a:off x="845476" y="2206239"/>
            <a:ext cx="2837050" cy="6323760"/>
            <a:chOff x="0" y="0"/>
            <a:chExt cx="736600" cy="1641875"/>
          </a:xfrm>
          <a:solidFill>
            <a:srgbClr val="3B679A"/>
          </a:solidFill>
        </p:grpSpPr>
        <p:sp>
          <p:nvSpPr>
            <p:cNvPr id="20" name="Freeform 20"/>
            <p:cNvSpPr/>
            <p:nvPr/>
          </p:nvSpPr>
          <p:spPr>
            <a:xfrm>
              <a:off x="0" y="0"/>
              <a:ext cx="736600" cy="1641875"/>
            </a:xfrm>
            <a:custGeom>
              <a:avLst/>
              <a:gdLst/>
              <a:ahLst/>
              <a:cxnLst/>
              <a:rect l="l" t="t" r="r" b="b"/>
              <a:pathLst>
                <a:path w="736600" h="1641875">
                  <a:moveTo>
                    <a:pt x="736600" y="0"/>
                  </a:moveTo>
                  <a:lnTo>
                    <a:pt x="736600" y="1641875"/>
                  </a:lnTo>
                  <a:lnTo>
                    <a:pt x="368300" y="1514875"/>
                  </a:lnTo>
                  <a:lnTo>
                    <a:pt x="0" y="1641875"/>
                  </a:lnTo>
                  <a:lnTo>
                    <a:pt x="0" y="0"/>
                  </a:lnTo>
                  <a:lnTo>
                    <a:pt x="736600" y="0"/>
                  </a:lnTo>
                  <a:close/>
                </a:path>
              </a:pathLst>
            </a:custGeom>
            <a:grpFill/>
            <a:ln>
              <a:noFill/>
            </a:ln>
          </p:spPr>
        </p:sp>
        <p:sp>
          <p:nvSpPr>
            <p:cNvPr id="21" name="TextBox 21"/>
            <p:cNvSpPr txBox="1"/>
            <p:nvPr/>
          </p:nvSpPr>
          <p:spPr>
            <a:xfrm>
              <a:off x="0" y="-38100"/>
              <a:ext cx="736600" cy="1552975"/>
            </a:xfrm>
            <a:prstGeom prst="rect">
              <a:avLst/>
            </a:prstGeom>
            <a:grpFill/>
            <a:ln>
              <a:noFill/>
            </a:ln>
          </p:spPr>
          <p:txBody>
            <a:bodyPr lIns="50800" tIns="50800" rIns="50800" bIns="50800" rtlCol="0" anchor="ctr"/>
            <a:lstStyle/>
            <a:p>
              <a:pPr algn="ctr">
                <a:lnSpc>
                  <a:spcPts val="2100"/>
                </a:lnSpc>
              </a:pPr>
              <a:endParaRPr b="1" i="1" dirty="0">
                <a:solidFill>
                  <a:srgbClr val="FFDB69"/>
                </a:solidFill>
                <a:effectLst>
                  <a:outerShdw blurRad="38100" dist="38100" dir="2700000" algn="tl">
                    <a:srgbClr val="000000">
                      <a:alpha val="43137"/>
                    </a:srgbClr>
                  </a:outerShdw>
                </a:effectLst>
              </a:endParaRPr>
            </a:p>
          </p:txBody>
        </p:sp>
      </p:grpSp>
      <p:sp>
        <p:nvSpPr>
          <p:cNvPr id="22" name="TextBox 22"/>
          <p:cNvSpPr txBox="1"/>
          <p:nvPr/>
        </p:nvSpPr>
        <p:spPr>
          <a:xfrm>
            <a:off x="1595339" y="293642"/>
            <a:ext cx="9659493" cy="732060"/>
          </a:xfrm>
          <a:prstGeom prst="rect">
            <a:avLst/>
          </a:prstGeom>
        </p:spPr>
        <p:txBody>
          <a:bodyPr lIns="0" tIns="0" rIns="0" bIns="0" rtlCol="0" anchor="t">
            <a:spAutoFit/>
          </a:bodyPr>
          <a:lstStyle/>
          <a:p>
            <a:pPr algn="l">
              <a:lnSpc>
                <a:spcPts val="2919"/>
              </a:lnSpc>
            </a:pPr>
            <a:r>
              <a:rPr lang="en-US" sz="2400" b="1" dirty="0">
                <a:solidFill>
                  <a:schemeClr val="tx2"/>
                </a:solidFill>
                <a:latin typeface="+mj-lt"/>
              </a:rPr>
              <a:t>PERSOANELE FIZICE </a:t>
            </a:r>
          </a:p>
          <a:p>
            <a:pPr algn="l">
              <a:lnSpc>
                <a:spcPts val="2919"/>
              </a:lnSpc>
              <a:spcBef>
                <a:spcPct val="0"/>
              </a:spcBef>
            </a:pPr>
            <a:r>
              <a:rPr lang="en-US" sz="2400" b="1" i="1" dirty="0">
                <a:solidFill>
                  <a:schemeClr val="tx2"/>
                </a:solidFill>
                <a:latin typeface="+mj-lt"/>
              </a:rPr>
              <a:t>care au declarat/obținut venituri mai mari de 1 mln. lei, după </a:t>
            </a:r>
            <a:r>
              <a:rPr lang="en-US" sz="2400" b="1" i="1" dirty="0" err="1">
                <a:solidFill>
                  <a:schemeClr val="tx2"/>
                </a:solidFill>
                <a:latin typeface="+mj-lt"/>
              </a:rPr>
              <a:t>vârstă</a:t>
            </a:r>
            <a:endParaRPr lang="en-US" sz="2400" b="1" i="1" dirty="0">
              <a:solidFill>
                <a:schemeClr val="tx2"/>
              </a:solidFill>
              <a:latin typeface="+mj-lt"/>
            </a:endParaRPr>
          </a:p>
        </p:txBody>
      </p:sp>
      <p:sp>
        <p:nvSpPr>
          <p:cNvPr id="23" name="TextBox 23"/>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4" name="TextBox 24"/>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5" name="TextBox 25"/>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6" name="TextBox 26"/>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7" name="TextBox 27"/>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8" name="TextBox 28"/>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29" name="TextBox 29"/>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0" name="TextBox 30"/>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1" name="TextBox 31"/>
          <p:cNvSpPr txBox="1"/>
          <p:nvPr/>
        </p:nvSpPr>
        <p:spPr>
          <a:xfrm>
            <a:off x="1015920" y="2557384"/>
            <a:ext cx="2496163" cy="2128916"/>
          </a:xfrm>
          <a:prstGeom prst="rect">
            <a:avLst/>
          </a:prstGeom>
        </p:spPr>
        <p:txBody>
          <a:bodyPr lIns="0" tIns="0" rIns="0" bIns="0" rtlCol="0" anchor="t">
            <a:spAutoFit/>
          </a:bodyPr>
          <a:lstStyle/>
          <a:p>
            <a:pPr algn="ctr">
              <a:lnSpc>
                <a:spcPts val="3280"/>
              </a:lnSpc>
            </a:pPr>
            <a:r>
              <a:rPr lang="en-US" sz="3859" b="1" i="1" dirty="0">
                <a:solidFill>
                  <a:srgbClr val="FFDB69"/>
                </a:solidFill>
                <a:effectLst>
                  <a:outerShdw blurRad="38100" dist="38100" dir="2700000" algn="tl">
                    <a:srgbClr val="000000">
                      <a:alpha val="43137"/>
                    </a:srgbClr>
                  </a:outerShdw>
                </a:effectLst>
              </a:rPr>
              <a:t>Cea mai tânără persoană</a:t>
            </a:r>
            <a:r>
              <a:rPr lang="ro-RO" sz="3859" b="1" i="1" dirty="0">
                <a:solidFill>
                  <a:srgbClr val="FFDB69"/>
                </a:solidFill>
                <a:effectLst>
                  <a:outerShdw blurRad="38100" dist="38100" dir="2700000" algn="tl">
                    <a:srgbClr val="000000">
                      <a:alpha val="43137"/>
                    </a:srgbClr>
                  </a:outerShdw>
                </a:effectLst>
              </a:rPr>
              <a:t>:</a:t>
            </a:r>
          </a:p>
          <a:p>
            <a:pPr algn="ctr">
              <a:lnSpc>
                <a:spcPts val="3280"/>
              </a:lnSpc>
            </a:pPr>
            <a:endParaRPr lang="en-US" sz="3859" b="1" i="1" dirty="0">
              <a:solidFill>
                <a:srgbClr val="FFDB69"/>
              </a:solidFill>
              <a:effectLst>
                <a:outerShdw blurRad="38100" dist="38100" dir="2700000" algn="tl">
                  <a:srgbClr val="000000">
                    <a:alpha val="43137"/>
                  </a:srgbClr>
                </a:outerShdw>
              </a:effectLst>
            </a:endParaRPr>
          </a:p>
          <a:p>
            <a:pPr algn="ctr">
              <a:lnSpc>
                <a:spcPts val="3280"/>
              </a:lnSpc>
            </a:pPr>
            <a:r>
              <a:rPr lang="en-US" sz="3859" b="1" i="1" u="sng" dirty="0">
                <a:solidFill>
                  <a:srgbClr val="FFDB69"/>
                </a:solidFill>
                <a:effectLst>
                  <a:outerShdw blurRad="38100" dist="38100" dir="2700000" algn="tl">
                    <a:srgbClr val="000000">
                      <a:alpha val="43137"/>
                    </a:srgbClr>
                  </a:outerShdw>
                </a:effectLst>
              </a:rPr>
              <a:t>1</a:t>
            </a:r>
            <a:r>
              <a:rPr lang="ro-RO" sz="3859" b="1" i="1" u="sng" dirty="0">
                <a:solidFill>
                  <a:srgbClr val="FFDB69"/>
                </a:solidFill>
                <a:effectLst>
                  <a:outerShdw blurRad="38100" dist="38100" dir="2700000" algn="tl">
                    <a:srgbClr val="000000">
                      <a:alpha val="43137"/>
                    </a:srgbClr>
                  </a:outerShdw>
                </a:effectLst>
              </a:rPr>
              <a:t>6</a:t>
            </a:r>
            <a:r>
              <a:rPr lang="en-US" sz="3859" b="1" i="1" u="sng" dirty="0">
                <a:solidFill>
                  <a:srgbClr val="FFDB69"/>
                </a:solidFill>
                <a:effectLst>
                  <a:outerShdw blurRad="38100" dist="38100" dir="2700000" algn="tl">
                    <a:srgbClr val="000000">
                      <a:alpha val="43137"/>
                    </a:srgbClr>
                  </a:outerShdw>
                </a:effectLst>
              </a:rPr>
              <a:t> ani</a:t>
            </a:r>
          </a:p>
        </p:txBody>
      </p:sp>
      <p:sp>
        <p:nvSpPr>
          <p:cNvPr id="32" name="TextBox 32"/>
          <p:cNvSpPr txBox="1"/>
          <p:nvPr/>
        </p:nvSpPr>
        <p:spPr>
          <a:xfrm>
            <a:off x="1015920" y="5452984"/>
            <a:ext cx="2496163" cy="2128916"/>
          </a:xfrm>
          <a:prstGeom prst="rect">
            <a:avLst/>
          </a:prstGeom>
        </p:spPr>
        <p:txBody>
          <a:bodyPr lIns="0" tIns="0" rIns="0" bIns="0" rtlCol="0" anchor="t">
            <a:spAutoFit/>
          </a:bodyPr>
          <a:lstStyle/>
          <a:p>
            <a:pPr algn="ctr">
              <a:lnSpc>
                <a:spcPts val="3280"/>
              </a:lnSpc>
            </a:pPr>
            <a:r>
              <a:rPr lang="en-US" sz="3859" b="1" i="1" dirty="0">
                <a:solidFill>
                  <a:srgbClr val="FFDB69"/>
                </a:solidFill>
                <a:effectLst>
                  <a:outerShdw blurRad="38100" dist="38100" dir="2700000" algn="tl">
                    <a:srgbClr val="000000">
                      <a:alpha val="43137"/>
                    </a:srgbClr>
                  </a:outerShdw>
                </a:effectLst>
              </a:rPr>
              <a:t>Cea mai vârstnică persoană</a:t>
            </a:r>
            <a:r>
              <a:rPr lang="ro-RO" sz="3859" b="1" i="1" dirty="0">
                <a:solidFill>
                  <a:srgbClr val="FFDB69"/>
                </a:solidFill>
                <a:effectLst>
                  <a:outerShdw blurRad="38100" dist="38100" dir="2700000" algn="tl">
                    <a:srgbClr val="000000">
                      <a:alpha val="43137"/>
                    </a:srgbClr>
                  </a:outerShdw>
                </a:effectLst>
              </a:rPr>
              <a:t>:</a:t>
            </a:r>
          </a:p>
          <a:p>
            <a:pPr algn="ctr">
              <a:lnSpc>
                <a:spcPts val="3280"/>
              </a:lnSpc>
            </a:pPr>
            <a:endParaRPr lang="en-US" sz="3859" b="1" i="1" dirty="0">
              <a:solidFill>
                <a:srgbClr val="FFDB69"/>
              </a:solidFill>
              <a:effectLst>
                <a:outerShdw blurRad="38100" dist="38100" dir="2700000" algn="tl">
                  <a:srgbClr val="000000">
                    <a:alpha val="43137"/>
                  </a:srgbClr>
                </a:outerShdw>
              </a:effectLst>
            </a:endParaRPr>
          </a:p>
          <a:p>
            <a:pPr algn="ctr">
              <a:lnSpc>
                <a:spcPts val="3280"/>
              </a:lnSpc>
            </a:pPr>
            <a:r>
              <a:rPr lang="en-US" sz="3859" b="1" i="1" u="sng" dirty="0">
                <a:solidFill>
                  <a:srgbClr val="FFDB69"/>
                </a:solidFill>
                <a:effectLst>
                  <a:outerShdw blurRad="38100" dist="38100" dir="2700000" algn="tl">
                    <a:srgbClr val="000000">
                      <a:alpha val="43137"/>
                    </a:srgbClr>
                  </a:outerShdw>
                </a:effectLst>
              </a:rPr>
              <a:t>8</a:t>
            </a:r>
            <a:r>
              <a:rPr lang="ro-RO" sz="3859" b="1" i="1" u="sng" dirty="0">
                <a:solidFill>
                  <a:srgbClr val="FFDB69"/>
                </a:solidFill>
                <a:effectLst>
                  <a:outerShdw blurRad="38100" dist="38100" dir="2700000" algn="tl">
                    <a:srgbClr val="000000">
                      <a:alpha val="43137"/>
                    </a:srgbClr>
                  </a:outerShdw>
                </a:effectLst>
              </a:rPr>
              <a:t>8</a:t>
            </a:r>
            <a:r>
              <a:rPr lang="en-US" sz="3859" b="1" i="1" u="sng" dirty="0">
                <a:solidFill>
                  <a:srgbClr val="FFDB69"/>
                </a:solidFill>
                <a:effectLst>
                  <a:outerShdw blurRad="38100" dist="38100" dir="2700000" algn="tl">
                    <a:srgbClr val="000000">
                      <a:alpha val="43137"/>
                    </a:srgbClr>
                  </a:outerShdw>
                </a:effectLst>
              </a:rPr>
              <a:t> ani</a:t>
            </a:r>
          </a:p>
        </p:txBody>
      </p:sp>
      <p:sp>
        <p:nvSpPr>
          <p:cNvPr id="33" name="TextBox 33"/>
          <p:cNvSpPr txBox="1"/>
          <p:nvPr/>
        </p:nvSpPr>
        <p:spPr>
          <a:xfrm>
            <a:off x="6747232" y="7530836"/>
            <a:ext cx="678061" cy="541174"/>
          </a:xfrm>
          <a:prstGeom prst="rect">
            <a:avLst/>
          </a:prstGeom>
        </p:spPr>
        <p:txBody>
          <a:bodyPr lIns="0" tIns="0" rIns="0" bIns="0" rtlCol="0" anchor="t">
            <a:spAutoFit/>
          </a:bodyPr>
          <a:lstStyle/>
          <a:p>
            <a:pPr algn="ctr">
              <a:lnSpc>
                <a:spcPts val="4480"/>
              </a:lnSpc>
            </a:pPr>
            <a:r>
              <a:rPr lang="en-US" sz="3200" b="1" i="1" dirty="0">
                <a:solidFill>
                  <a:srgbClr val="FFFFFF"/>
                </a:solidFill>
                <a:latin typeface="+mj-lt"/>
              </a:rPr>
              <a:t>180</a:t>
            </a:r>
          </a:p>
        </p:txBody>
      </p:sp>
      <p:sp>
        <p:nvSpPr>
          <p:cNvPr id="34" name="TextBox 34"/>
          <p:cNvSpPr txBox="1"/>
          <p:nvPr/>
        </p:nvSpPr>
        <p:spPr>
          <a:xfrm>
            <a:off x="8879761" y="4827009"/>
            <a:ext cx="1016943" cy="541110"/>
          </a:xfrm>
          <a:prstGeom prst="rect">
            <a:avLst/>
          </a:prstGeom>
        </p:spPr>
        <p:txBody>
          <a:bodyPr lIns="0" tIns="0" rIns="0" bIns="0" rtlCol="0" anchor="t">
            <a:spAutoFit/>
          </a:bodyPr>
          <a:lstStyle/>
          <a:p>
            <a:pPr algn="ctr">
              <a:lnSpc>
                <a:spcPts val="4479"/>
              </a:lnSpc>
            </a:pPr>
            <a:r>
              <a:rPr lang="en-US" sz="3199" b="1" i="1" dirty="0">
                <a:solidFill>
                  <a:srgbClr val="FFFFFF"/>
                </a:solidFill>
                <a:latin typeface="+mj-lt"/>
              </a:rPr>
              <a:t>1 401</a:t>
            </a:r>
          </a:p>
        </p:txBody>
      </p:sp>
      <p:sp>
        <p:nvSpPr>
          <p:cNvPr id="35" name="TextBox 35"/>
          <p:cNvSpPr txBox="1"/>
          <p:nvPr/>
        </p:nvSpPr>
        <p:spPr>
          <a:xfrm>
            <a:off x="11061257" y="3016837"/>
            <a:ext cx="1016943" cy="541110"/>
          </a:xfrm>
          <a:prstGeom prst="rect">
            <a:avLst/>
          </a:prstGeom>
        </p:spPr>
        <p:txBody>
          <a:bodyPr lIns="0" tIns="0" rIns="0" bIns="0" rtlCol="0" anchor="t">
            <a:spAutoFit/>
          </a:bodyPr>
          <a:lstStyle/>
          <a:p>
            <a:pPr algn="ctr">
              <a:lnSpc>
                <a:spcPts val="4479"/>
              </a:lnSpc>
            </a:pPr>
            <a:r>
              <a:rPr lang="en-US" sz="3199" b="1" i="1" dirty="0">
                <a:solidFill>
                  <a:srgbClr val="FFFFFF"/>
                </a:solidFill>
                <a:latin typeface="+mj-lt"/>
              </a:rPr>
              <a:t>2 185</a:t>
            </a:r>
          </a:p>
        </p:txBody>
      </p:sp>
      <p:sp>
        <p:nvSpPr>
          <p:cNvPr id="36" name="TextBox 36"/>
          <p:cNvSpPr txBox="1"/>
          <p:nvPr/>
        </p:nvSpPr>
        <p:spPr>
          <a:xfrm>
            <a:off x="13331159" y="4752895"/>
            <a:ext cx="1016943" cy="541110"/>
          </a:xfrm>
          <a:prstGeom prst="rect">
            <a:avLst/>
          </a:prstGeom>
        </p:spPr>
        <p:txBody>
          <a:bodyPr lIns="0" tIns="0" rIns="0" bIns="0" rtlCol="0" anchor="t">
            <a:spAutoFit/>
          </a:bodyPr>
          <a:lstStyle/>
          <a:p>
            <a:pPr algn="ctr">
              <a:lnSpc>
                <a:spcPts val="4479"/>
              </a:lnSpc>
            </a:pPr>
            <a:r>
              <a:rPr lang="en-US" sz="3199" b="1" i="1">
                <a:solidFill>
                  <a:srgbClr val="FFFFFF"/>
                </a:solidFill>
                <a:latin typeface="+mj-lt"/>
              </a:rPr>
              <a:t>1 432</a:t>
            </a:r>
          </a:p>
        </p:txBody>
      </p:sp>
      <p:sp>
        <p:nvSpPr>
          <p:cNvPr id="37" name="TextBox 37"/>
          <p:cNvSpPr txBox="1"/>
          <p:nvPr/>
        </p:nvSpPr>
        <p:spPr>
          <a:xfrm>
            <a:off x="15514676" y="5252032"/>
            <a:ext cx="1016943" cy="541110"/>
          </a:xfrm>
          <a:prstGeom prst="rect">
            <a:avLst/>
          </a:prstGeom>
        </p:spPr>
        <p:txBody>
          <a:bodyPr lIns="0" tIns="0" rIns="0" bIns="0" rtlCol="0" anchor="t">
            <a:spAutoFit/>
          </a:bodyPr>
          <a:lstStyle/>
          <a:p>
            <a:pPr algn="ctr">
              <a:lnSpc>
                <a:spcPts val="4479"/>
              </a:lnSpc>
            </a:pPr>
            <a:r>
              <a:rPr lang="en-US" sz="3199" b="1" i="1">
                <a:solidFill>
                  <a:srgbClr val="FFFFFF"/>
                </a:solidFill>
                <a:latin typeface="+mj-lt"/>
              </a:rPr>
              <a:t>1 218</a:t>
            </a:r>
          </a:p>
        </p:txBody>
      </p:sp>
      <p:pic>
        <p:nvPicPr>
          <p:cNvPr id="45" name="Picture 18">
            <a:extLst>
              <a:ext uri="{FF2B5EF4-FFF2-40B4-BE49-F238E27FC236}">
                <a16:creationId xmlns:a16="http://schemas.microsoft.com/office/drawing/2014/main" id="{9182112A-9C2E-3DC1-1610-F2776C36D3E5}"/>
              </a:ext>
            </a:extLst>
          </p:cNvPr>
          <p:cNvPicPr>
            <a:picLocks noChangeAspect="1"/>
          </p:cNvPicPr>
          <p:nvPr/>
        </p:nvPicPr>
        <p:blipFill>
          <a:blip r:embed="rId19"/>
          <a:stretch>
            <a:fillRect/>
          </a:stretch>
        </p:blipFill>
        <p:spPr>
          <a:xfrm>
            <a:off x="4192400" y="1131134"/>
            <a:ext cx="14365718" cy="8718046"/>
          </a:xfrm>
          <a:prstGeom prst="rect">
            <a:avLst/>
          </a:prstGeom>
        </p:spPr>
      </p:pic>
      <p:sp>
        <p:nvSpPr>
          <p:cNvPr id="46" name="TextBox 33">
            <a:extLst>
              <a:ext uri="{FF2B5EF4-FFF2-40B4-BE49-F238E27FC236}">
                <a16:creationId xmlns:a16="http://schemas.microsoft.com/office/drawing/2014/main" id="{657ABA17-FCE6-6E9B-1013-8A0A4C6413D3}"/>
              </a:ext>
            </a:extLst>
          </p:cNvPr>
          <p:cNvSpPr txBox="1"/>
          <p:nvPr/>
        </p:nvSpPr>
        <p:spPr>
          <a:xfrm>
            <a:off x="6899632" y="7683236"/>
            <a:ext cx="834491" cy="527580"/>
          </a:xfrm>
          <a:prstGeom prst="rect">
            <a:avLst/>
          </a:prstGeom>
          <a:ln w="28575">
            <a:solidFill>
              <a:srgbClr val="FFDB69"/>
            </a:solidFill>
          </a:ln>
        </p:spPr>
        <p:txBody>
          <a:bodyPr wrap="square" lIns="0" tIns="0" rIns="0" bIns="0" rtlCol="0" anchor="t">
            <a:spAutoFit/>
          </a:bodyPr>
          <a:lstStyle/>
          <a:p>
            <a:pPr algn="ctr">
              <a:lnSpc>
                <a:spcPts val="4480"/>
              </a:lnSpc>
            </a:pPr>
            <a:r>
              <a:rPr lang="ro-RO" sz="2800" b="1" i="1" dirty="0">
                <a:solidFill>
                  <a:srgbClr val="FFFFFF"/>
                </a:solidFill>
                <a:latin typeface="+mj-lt"/>
                <a:ea typeface="Arimo Bold"/>
                <a:cs typeface="Arimo Bold"/>
                <a:sym typeface="Arimo Bold"/>
              </a:rPr>
              <a:t>260</a:t>
            </a:r>
            <a:endParaRPr lang="en-US" sz="3200" b="1" i="1" dirty="0">
              <a:solidFill>
                <a:srgbClr val="FFFFFF"/>
              </a:solidFill>
              <a:latin typeface="+mj-lt"/>
              <a:ea typeface="Arimo Bold"/>
              <a:cs typeface="Arimo Bold"/>
              <a:sym typeface="Arimo Bold"/>
            </a:endParaRPr>
          </a:p>
        </p:txBody>
      </p:sp>
      <p:sp>
        <p:nvSpPr>
          <p:cNvPr id="47" name="TextBox 34">
            <a:extLst>
              <a:ext uri="{FF2B5EF4-FFF2-40B4-BE49-F238E27FC236}">
                <a16:creationId xmlns:a16="http://schemas.microsoft.com/office/drawing/2014/main" id="{1338F43D-B137-A585-446E-9087290C664B}"/>
              </a:ext>
            </a:extLst>
          </p:cNvPr>
          <p:cNvSpPr txBox="1"/>
          <p:nvPr/>
        </p:nvSpPr>
        <p:spPr>
          <a:xfrm>
            <a:off x="9032161" y="4724871"/>
            <a:ext cx="1016943" cy="541110"/>
          </a:xfrm>
          <a:prstGeom prst="rect">
            <a:avLst/>
          </a:prstGeom>
          <a:ln w="28575">
            <a:solidFill>
              <a:srgbClr val="FFDB69"/>
            </a:solidFill>
          </a:ln>
        </p:spPr>
        <p:txBody>
          <a:bodyPr lIns="0" tIns="0" rIns="0" bIns="0" rtlCol="0" anchor="t">
            <a:spAutoFit/>
          </a:bodyPr>
          <a:lstStyle/>
          <a:p>
            <a:pPr algn="ctr">
              <a:lnSpc>
                <a:spcPts val="4479"/>
              </a:lnSpc>
            </a:pPr>
            <a:r>
              <a:rPr lang="ro-RO" sz="3199" b="1" i="1" dirty="0">
                <a:solidFill>
                  <a:srgbClr val="FFFFFF"/>
                </a:solidFill>
                <a:latin typeface="+mj-lt"/>
                <a:ea typeface="Arimo Bold"/>
                <a:cs typeface="Arimo Bold"/>
                <a:sym typeface="Arimo Bold"/>
              </a:rPr>
              <a:t>1 </a:t>
            </a:r>
            <a:r>
              <a:rPr lang="ro-RO" sz="2800" b="1" i="1" dirty="0">
                <a:solidFill>
                  <a:srgbClr val="FFFFFF"/>
                </a:solidFill>
                <a:latin typeface="+mj-lt"/>
                <a:ea typeface="Arimo Bold"/>
                <a:cs typeface="Arimo Bold"/>
                <a:sym typeface="Arimo Bold"/>
              </a:rPr>
              <a:t>798</a:t>
            </a:r>
            <a:endParaRPr lang="en-US" sz="3199" b="1" i="1" dirty="0">
              <a:solidFill>
                <a:srgbClr val="FFFFFF"/>
              </a:solidFill>
              <a:latin typeface="+mj-lt"/>
              <a:ea typeface="Arimo Bold"/>
              <a:cs typeface="Arimo Bold"/>
              <a:sym typeface="Arimo Bold"/>
            </a:endParaRPr>
          </a:p>
        </p:txBody>
      </p:sp>
      <p:sp>
        <p:nvSpPr>
          <p:cNvPr id="48" name="TextBox 35">
            <a:extLst>
              <a:ext uri="{FF2B5EF4-FFF2-40B4-BE49-F238E27FC236}">
                <a16:creationId xmlns:a16="http://schemas.microsoft.com/office/drawing/2014/main" id="{286BF5B6-2620-3213-D86E-A91103251B7B}"/>
              </a:ext>
            </a:extLst>
          </p:cNvPr>
          <p:cNvSpPr txBox="1"/>
          <p:nvPr/>
        </p:nvSpPr>
        <p:spPr>
          <a:xfrm>
            <a:off x="11217425" y="2864449"/>
            <a:ext cx="1016943" cy="541110"/>
          </a:xfrm>
          <a:prstGeom prst="rect">
            <a:avLst/>
          </a:prstGeom>
          <a:ln w="28575">
            <a:solidFill>
              <a:srgbClr val="FFDB69"/>
            </a:solidFill>
          </a:ln>
        </p:spPr>
        <p:txBody>
          <a:bodyPr lIns="0" tIns="0" rIns="0" bIns="0" rtlCol="0" anchor="t">
            <a:spAutoFit/>
          </a:bodyPr>
          <a:lstStyle/>
          <a:p>
            <a:pPr algn="ctr">
              <a:lnSpc>
                <a:spcPts val="4479"/>
              </a:lnSpc>
            </a:pPr>
            <a:r>
              <a:rPr lang="ro-RO" sz="2800" b="1" i="1" dirty="0">
                <a:solidFill>
                  <a:srgbClr val="FFFFFF"/>
                </a:solidFill>
                <a:latin typeface="+mj-lt"/>
                <a:ea typeface="Arimo Bold"/>
                <a:cs typeface="Arimo Bold"/>
                <a:sym typeface="Arimo Bold"/>
              </a:rPr>
              <a:t>2 761</a:t>
            </a:r>
            <a:endParaRPr lang="en-US" sz="2800" b="1" i="1" dirty="0">
              <a:solidFill>
                <a:srgbClr val="FFFFFF"/>
              </a:solidFill>
              <a:latin typeface="+mj-lt"/>
              <a:ea typeface="Arimo Bold"/>
              <a:cs typeface="Arimo Bold"/>
              <a:sym typeface="Arimo Bold"/>
            </a:endParaRPr>
          </a:p>
        </p:txBody>
      </p:sp>
      <p:sp>
        <p:nvSpPr>
          <p:cNvPr id="49" name="TextBox 36">
            <a:extLst>
              <a:ext uri="{FF2B5EF4-FFF2-40B4-BE49-F238E27FC236}">
                <a16:creationId xmlns:a16="http://schemas.microsoft.com/office/drawing/2014/main" id="{3E923D7F-35E3-FA49-0E69-10DBBA98D7FC}"/>
              </a:ext>
            </a:extLst>
          </p:cNvPr>
          <p:cNvSpPr txBox="1"/>
          <p:nvPr/>
        </p:nvSpPr>
        <p:spPr>
          <a:xfrm>
            <a:off x="13450235" y="5047117"/>
            <a:ext cx="1016943" cy="541110"/>
          </a:xfrm>
          <a:prstGeom prst="rect">
            <a:avLst/>
          </a:prstGeom>
          <a:ln w="28575">
            <a:solidFill>
              <a:srgbClr val="FFDB69"/>
            </a:solidFill>
          </a:ln>
        </p:spPr>
        <p:txBody>
          <a:bodyPr lIns="0" tIns="0" rIns="0" bIns="0" rtlCol="0" anchor="t">
            <a:spAutoFit/>
          </a:bodyPr>
          <a:lstStyle/>
          <a:p>
            <a:pPr algn="ctr">
              <a:lnSpc>
                <a:spcPts val="4479"/>
              </a:lnSpc>
            </a:pPr>
            <a:r>
              <a:rPr lang="ro-RO" sz="3199" b="1" i="1" dirty="0">
                <a:solidFill>
                  <a:srgbClr val="FFFFFF"/>
                </a:solidFill>
                <a:latin typeface="+mj-lt"/>
                <a:ea typeface="Arimo Bold"/>
                <a:cs typeface="Arimo Bold"/>
                <a:sym typeface="Arimo Bold"/>
              </a:rPr>
              <a:t>1 628</a:t>
            </a:r>
            <a:endParaRPr lang="en-US" sz="3199" b="1" i="1" dirty="0">
              <a:solidFill>
                <a:srgbClr val="FFFFFF"/>
              </a:solidFill>
              <a:latin typeface="+mj-lt"/>
              <a:ea typeface="Arimo Bold"/>
              <a:cs typeface="Arimo Bold"/>
              <a:sym typeface="Arimo Bold"/>
            </a:endParaRPr>
          </a:p>
        </p:txBody>
      </p:sp>
      <p:sp>
        <p:nvSpPr>
          <p:cNvPr id="50" name="TextBox 37">
            <a:extLst>
              <a:ext uri="{FF2B5EF4-FFF2-40B4-BE49-F238E27FC236}">
                <a16:creationId xmlns:a16="http://schemas.microsoft.com/office/drawing/2014/main" id="{AF8E9585-1CB1-9830-5E14-05F9895E5EB4}"/>
              </a:ext>
            </a:extLst>
          </p:cNvPr>
          <p:cNvSpPr txBox="1"/>
          <p:nvPr/>
        </p:nvSpPr>
        <p:spPr>
          <a:xfrm>
            <a:off x="15757632" y="5153740"/>
            <a:ext cx="1016943" cy="541110"/>
          </a:xfrm>
          <a:prstGeom prst="rect">
            <a:avLst/>
          </a:prstGeom>
          <a:ln w="28575">
            <a:solidFill>
              <a:srgbClr val="FFDB69"/>
            </a:solidFill>
          </a:ln>
        </p:spPr>
        <p:txBody>
          <a:bodyPr lIns="0" tIns="0" rIns="0" bIns="0" rtlCol="0" anchor="t">
            <a:spAutoFit/>
          </a:bodyPr>
          <a:lstStyle/>
          <a:p>
            <a:pPr algn="ctr">
              <a:lnSpc>
                <a:spcPts val="4479"/>
              </a:lnSpc>
            </a:pPr>
            <a:r>
              <a:rPr lang="ro-RO" sz="3199" b="1" i="1" dirty="0">
                <a:solidFill>
                  <a:srgbClr val="FFFFFF"/>
                </a:solidFill>
                <a:latin typeface="+mj-lt"/>
                <a:ea typeface="Arimo Bold"/>
                <a:cs typeface="Arimo Bold"/>
                <a:sym typeface="Arimo Bold"/>
              </a:rPr>
              <a:t>1 572</a:t>
            </a:r>
            <a:endParaRPr lang="en-US" sz="3199" b="1" i="1" dirty="0">
              <a:solidFill>
                <a:srgbClr val="FFFFFF"/>
              </a:solidFill>
              <a:latin typeface="+mj-lt"/>
              <a:ea typeface="Arimo Bold"/>
              <a:cs typeface="Arimo Bold"/>
              <a:sym typeface="Arimo Bold"/>
            </a:endParaRPr>
          </a:p>
        </p:txBody>
      </p:sp>
    </p:spTree>
    <p:extLst>
      <p:ext uri="{BB962C8B-B14F-4D97-AF65-F5344CB8AC3E}">
        <p14:creationId xmlns:p14="http://schemas.microsoft.com/office/powerpoint/2010/main" val="24015762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22C1E-980A-49B6-7430-B54BBFD7B553}"/>
            </a:ext>
          </a:extLst>
        </p:cNvPr>
        <p:cNvGrpSpPr/>
        <p:nvPr/>
      </p:nvGrpSpPr>
      <p:grpSpPr>
        <a:xfrm>
          <a:off x="0" y="0"/>
          <a:ext cx="0" cy="0"/>
          <a:chOff x="0" y="0"/>
          <a:chExt cx="0" cy="0"/>
        </a:xfrm>
      </p:grpSpPr>
      <p:grpSp>
        <p:nvGrpSpPr>
          <p:cNvPr id="32" name="Group 16">
            <a:extLst>
              <a:ext uri="{FF2B5EF4-FFF2-40B4-BE49-F238E27FC236}">
                <a16:creationId xmlns:a16="http://schemas.microsoft.com/office/drawing/2014/main" id="{6787B35E-CD47-1C56-F357-090F74CB1838}"/>
              </a:ext>
            </a:extLst>
          </p:cNvPr>
          <p:cNvGrpSpPr/>
          <p:nvPr/>
        </p:nvGrpSpPr>
        <p:grpSpPr>
          <a:xfrm rot="10800000" flipH="1">
            <a:off x="-4465" y="-21091"/>
            <a:ext cx="11949203" cy="1397986"/>
            <a:chOff x="0" y="0"/>
            <a:chExt cx="3148652" cy="515802"/>
          </a:xfrm>
        </p:grpSpPr>
        <p:sp>
          <p:nvSpPr>
            <p:cNvPr id="33" name="Freeform 17">
              <a:extLst>
                <a:ext uri="{FF2B5EF4-FFF2-40B4-BE49-F238E27FC236}">
                  <a16:creationId xmlns:a16="http://schemas.microsoft.com/office/drawing/2014/main" id="{6E9C1961-5414-93C4-D3BA-17CEAA39CB99}"/>
                </a:ext>
              </a:extLst>
            </p:cNvPr>
            <p:cNvSpPr/>
            <p:nvPr/>
          </p:nvSpPr>
          <p:spPr>
            <a:xfrm>
              <a:off x="0" y="0"/>
              <a:ext cx="3148652" cy="515802"/>
            </a:xfrm>
            <a:prstGeom prst="round1Rect">
              <a:avLst/>
            </a:prstGeom>
            <a:solidFill>
              <a:srgbClr val="D9D9D9"/>
            </a:solidFill>
          </p:spPr>
        </p:sp>
        <p:sp>
          <p:nvSpPr>
            <p:cNvPr id="34" name="TextBox 18">
              <a:extLst>
                <a:ext uri="{FF2B5EF4-FFF2-40B4-BE49-F238E27FC236}">
                  <a16:creationId xmlns:a16="http://schemas.microsoft.com/office/drawing/2014/main" id="{45296AA2-B40E-2E7E-5B8C-AB89EEC2056A}"/>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a:extLst>
              <a:ext uri="{FF2B5EF4-FFF2-40B4-BE49-F238E27FC236}">
                <a16:creationId xmlns:a16="http://schemas.microsoft.com/office/drawing/2014/main" id="{E3975291-F759-8B50-CD3C-59C4EBFC8961}"/>
              </a:ext>
            </a:extLst>
          </p:cNvPr>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grpSp>
        <p:nvGrpSpPr>
          <p:cNvPr id="9" name="Group 9">
            <a:extLst>
              <a:ext uri="{FF2B5EF4-FFF2-40B4-BE49-F238E27FC236}">
                <a16:creationId xmlns:a16="http://schemas.microsoft.com/office/drawing/2014/main" id="{43730DFF-B4C7-7607-FC23-2DC5388E81B6}"/>
              </a:ext>
            </a:extLst>
          </p:cNvPr>
          <p:cNvGrpSpPr/>
          <p:nvPr/>
        </p:nvGrpSpPr>
        <p:grpSpPr>
          <a:xfrm>
            <a:off x="0" y="9395405"/>
            <a:ext cx="18292465" cy="889084"/>
            <a:chOff x="0" y="0"/>
            <a:chExt cx="4817769" cy="234162"/>
          </a:xfrm>
        </p:grpSpPr>
        <p:sp>
          <p:nvSpPr>
            <p:cNvPr id="10" name="Freeform 10">
              <a:extLst>
                <a:ext uri="{FF2B5EF4-FFF2-40B4-BE49-F238E27FC236}">
                  <a16:creationId xmlns:a16="http://schemas.microsoft.com/office/drawing/2014/main" id="{259286D5-1F9B-A913-D782-D650823C49D5}"/>
                </a:ext>
              </a:extLst>
            </p:cNvPr>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rgbClr val="3B679A"/>
            </a:solidFill>
          </p:spPr>
        </p:sp>
        <p:sp>
          <p:nvSpPr>
            <p:cNvPr id="11" name="TextBox 11">
              <a:extLst>
                <a:ext uri="{FF2B5EF4-FFF2-40B4-BE49-F238E27FC236}">
                  <a16:creationId xmlns:a16="http://schemas.microsoft.com/office/drawing/2014/main" id="{ABF80CB7-017C-3F1B-E7BB-1C0EC45836B2}"/>
                </a:ext>
              </a:extLst>
            </p:cNvPr>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2" name="Freeform 12">
            <a:extLst>
              <a:ext uri="{FF2B5EF4-FFF2-40B4-BE49-F238E27FC236}">
                <a16:creationId xmlns:a16="http://schemas.microsoft.com/office/drawing/2014/main" id="{90B8E0C0-1BC9-608C-D10B-2BCFECAC7A1D}"/>
              </a:ext>
            </a:extLst>
          </p:cNvPr>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a:extLst>
              <a:ext uri="{FF2B5EF4-FFF2-40B4-BE49-F238E27FC236}">
                <a16:creationId xmlns:a16="http://schemas.microsoft.com/office/drawing/2014/main" id="{2CADDA02-43EB-BE3E-89F6-43AA501A5C93}"/>
              </a:ext>
            </a:extLst>
          </p:cNvPr>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4" name="Freeform 14">
            <a:extLst>
              <a:ext uri="{FF2B5EF4-FFF2-40B4-BE49-F238E27FC236}">
                <a16:creationId xmlns:a16="http://schemas.microsoft.com/office/drawing/2014/main" id="{B9B6E066-197D-FAB1-A36B-1241B0CF9E6F}"/>
              </a:ext>
            </a:extLst>
          </p:cNvPr>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a:extLst>
              <a:ext uri="{FF2B5EF4-FFF2-40B4-BE49-F238E27FC236}">
                <a16:creationId xmlns:a16="http://schemas.microsoft.com/office/drawing/2014/main" id="{5CA3319C-D9B7-A0C0-D7F3-37859C6956C2}"/>
              </a:ext>
            </a:extLst>
          </p:cNvPr>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16">
            <a:extLst>
              <a:ext uri="{FF2B5EF4-FFF2-40B4-BE49-F238E27FC236}">
                <a16:creationId xmlns:a16="http://schemas.microsoft.com/office/drawing/2014/main" id="{CC95E3F4-ECBB-C72C-45C5-74C82914758A}"/>
              </a:ext>
            </a:extLst>
          </p:cNvPr>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7" name="Freeform 17">
            <a:extLst>
              <a:ext uri="{FF2B5EF4-FFF2-40B4-BE49-F238E27FC236}">
                <a16:creationId xmlns:a16="http://schemas.microsoft.com/office/drawing/2014/main" id="{A753FB15-F2F7-46B9-E8AA-1C00C1CD9EAB}"/>
              </a:ext>
            </a:extLst>
          </p:cNvPr>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Freeform 18">
            <a:extLst>
              <a:ext uri="{FF2B5EF4-FFF2-40B4-BE49-F238E27FC236}">
                <a16:creationId xmlns:a16="http://schemas.microsoft.com/office/drawing/2014/main" id="{1A4ADF72-6974-9A10-49B3-CAD9333B63CA}"/>
              </a:ext>
            </a:extLst>
          </p:cNvPr>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Freeform 19">
            <a:extLst>
              <a:ext uri="{FF2B5EF4-FFF2-40B4-BE49-F238E27FC236}">
                <a16:creationId xmlns:a16="http://schemas.microsoft.com/office/drawing/2014/main" id="{191714DA-6836-D9EC-1EDB-A6A86BD6517B}"/>
              </a:ext>
            </a:extLst>
          </p:cNvPr>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1" name="TextBox 21">
            <a:extLst>
              <a:ext uri="{FF2B5EF4-FFF2-40B4-BE49-F238E27FC236}">
                <a16:creationId xmlns:a16="http://schemas.microsoft.com/office/drawing/2014/main" id="{199353FE-14B5-A546-762D-5FD38A68F725}"/>
              </a:ext>
            </a:extLst>
          </p:cNvPr>
          <p:cNvSpPr txBox="1"/>
          <p:nvPr/>
        </p:nvSpPr>
        <p:spPr>
          <a:xfrm>
            <a:off x="1595339" y="445993"/>
            <a:ext cx="9659493" cy="359137"/>
          </a:xfrm>
          <a:prstGeom prst="rect">
            <a:avLst/>
          </a:prstGeom>
        </p:spPr>
        <p:txBody>
          <a:bodyPr lIns="0" tIns="0" rIns="0" bIns="0" rtlCol="0" anchor="t">
            <a:spAutoFit/>
          </a:bodyPr>
          <a:lstStyle/>
          <a:p>
            <a:pPr algn="l">
              <a:lnSpc>
                <a:spcPts val="2919"/>
              </a:lnSpc>
              <a:spcBef>
                <a:spcPct val="0"/>
              </a:spcBef>
            </a:pPr>
            <a:r>
              <a:rPr lang="pt-BR" sz="2400" b="1" dirty="0">
                <a:solidFill>
                  <a:schemeClr val="tx2"/>
                </a:solidFill>
                <a:latin typeface="+mj-lt"/>
              </a:rPr>
              <a:t>DEDUCEREA CHELTUIELILOR PERSOANELOR FIZICE</a:t>
            </a:r>
            <a:endParaRPr lang="en-US" sz="2400" b="1" dirty="0">
              <a:solidFill>
                <a:schemeClr val="tx2"/>
              </a:solidFill>
              <a:latin typeface="+mj-lt"/>
            </a:endParaRPr>
          </a:p>
        </p:txBody>
      </p:sp>
      <p:sp>
        <p:nvSpPr>
          <p:cNvPr id="22" name="TextBox 22">
            <a:extLst>
              <a:ext uri="{FF2B5EF4-FFF2-40B4-BE49-F238E27FC236}">
                <a16:creationId xmlns:a16="http://schemas.microsoft.com/office/drawing/2014/main" id="{D3ABF17A-8CA7-A2B5-B3C7-CC4F0621E533}"/>
              </a:ext>
            </a:extLst>
          </p:cNvPr>
          <p:cNvSpPr txBox="1"/>
          <p:nvPr/>
        </p:nvSpPr>
        <p:spPr>
          <a:xfrm>
            <a:off x="871986" y="2304868"/>
            <a:ext cx="5637562" cy="2346796"/>
          </a:xfrm>
          <a:prstGeom prst="rect">
            <a:avLst/>
          </a:prstGeom>
          <a:ln w="28575">
            <a:solidFill>
              <a:srgbClr val="FFDB69"/>
            </a:solidFill>
          </a:ln>
        </p:spPr>
        <p:txBody>
          <a:bodyPr wrap="square" lIns="0" tIns="0" rIns="0" bIns="0" rtlCol="0" anchor="t">
            <a:spAutoFit/>
          </a:bodyPr>
          <a:lstStyle/>
          <a:p>
            <a:pPr algn="ctr">
              <a:lnSpc>
                <a:spcPts val="11330"/>
              </a:lnSpc>
            </a:pPr>
            <a:r>
              <a:rPr lang="ro-RO" sz="9900" b="1" i="1" spc="-596" dirty="0">
                <a:solidFill>
                  <a:schemeClr val="tx2"/>
                </a:solidFill>
                <a:latin typeface="Times New Roman" panose="02020603050405020304" pitchFamily="18" charset="0"/>
                <a:cs typeface="Times New Roman" panose="02020603050405020304" pitchFamily="18" charset="0"/>
              </a:rPr>
              <a:t>690</a:t>
            </a:r>
            <a:endParaRPr lang="en-US" sz="9900" b="1" i="1" spc="-596" dirty="0">
              <a:solidFill>
                <a:schemeClr val="tx2"/>
              </a:solidFill>
              <a:latin typeface="Times New Roman" panose="02020603050405020304" pitchFamily="18" charset="0"/>
              <a:cs typeface="Times New Roman" panose="02020603050405020304" pitchFamily="18" charset="0"/>
            </a:endParaRPr>
          </a:p>
          <a:p>
            <a:pPr algn="ctr">
              <a:lnSpc>
                <a:spcPts val="3454"/>
              </a:lnSpc>
            </a:pPr>
            <a:r>
              <a:rPr lang="en-US" sz="3600" b="1" i="1" spc="-181" dirty="0">
                <a:solidFill>
                  <a:schemeClr val="tx2"/>
                </a:solidFill>
                <a:latin typeface="Times New Roman" panose="02020603050405020304" pitchFamily="18" charset="0"/>
                <a:cs typeface="Times New Roman" panose="02020603050405020304" pitchFamily="18" charset="0"/>
              </a:rPr>
              <a:t>persoane fizice au </a:t>
            </a:r>
            <a:r>
              <a:rPr lang="ro-RO" sz="3600" b="1" i="1" spc="-181" dirty="0">
                <a:solidFill>
                  <a:schemeClr val="tx2"/>
                </a:solidFill>
                <a:latin typeface="Times New Roman" panose="02020603050405020304" pitchFamily="18" charset="0"/>
                <a:cs typeface="Times New Roman" panose="02020603050405020304" pitchFamily="18" charset="0"/>
              </a:rPr>
              <a:t>beneficiat de deducarea cheltuielilor</a:t>
            </a:r>
            <a:endParaRPr lang="en-US" sz="3600" b="1" i="1" spc="-181" dirty="0">
              <a:solidFill>
                <a:schemeClr val="tx2"/>
              </a:solidFill>
              <a:latin typeface="Times New Roman" panose="02020603050405020304" pitchFamily="18" charset="0"/>
              <a:cs typeface="Times New Roman" panose="02020603050405020304" pitchFamily="18" charset="0"/>
            </a:endParaRPr>
          </a:p>
        </p:txBody>
      </p:sp>
      <p:sp>
        <p:nvSpPr>
          <p:cNvPr id="23" name="TextBox 23">
            <a:extLst>
              <a:ext uri="{FF2B5EF4-FFF2-40B4-BE49-F238E27FC236}">
                <a16:creationId xmlns:a16="http://schemas.microsoft.com/office/drawing/2014/main" id="{B0120804-806D-4E14-1F2F-F4A30C862055}"/>
              </a:ext>
            </a:extLst>
          </p:cNvPr>
          <p:cNvSpPr txBox="1"/>
          <p:nvPr/>
        </p:nvSpPr>
        <p:spPr>
          <a:xfrm>
            <a:off x="400047" y="5601791"/>
            <a:ext cx="6581441" cy="2513509"/>
          </a:xfrm>
          <a:prstGeom prst="rect">
            <a:avLst/>
          </a:prstGeom>
          <a:ln w="28575">
            <a:solidFill>
              <a:srgbClr val="FFDB69"/>
            </a:solidFill>
          </a:ln>
        </p:spPr>
        <p:txBody>
          <a:bodyPr wrap="square" lIns="0" tIns="0" rIns="0" bIns="0" rtlCol="0" anchor="t">
            <a:spAutoFit/>
          </a:bodyPr>
          <a:lstStyle/>
          <a:p>
            <a:pPr algn="ctr">
              <a:lnSpc>
                <a:spcPts val="11988"/>
              </a:lnSpc>
            </a:pPr>
            <a:r>
              <a:rPr lang="ro-RO" sz="9600" b="1" i="1" spc="-576" dirty="0">
                <a:solidFill>
                  <a:schemeClr val="tx2"/>
                </a:solidFill>
                <a:latin typeface="Times New Roman" panose="02020603050405020304" pitchFamily="18" charset="0"/>
                <a:cs typeface="Times New Roman" panose="02020603050405020304" pitchFamily="18" charset="0"/>
              </a:rPr>
              <a:t>6</a:t>
            </a:r>
            <a:r>
              <a:rPr lang="en-US" sz="9600" b="1" i="1" spc="-576" dirty="0">
                <a:solidFill>
                  <a:schemeClr val="tx2"/>
                </a:solidFill>
                <a:latin typeface="Times New Roman" panose="02020603050405020304" pitchFamily="18" charset="0"/>
                <a:cs typeface="Times New Roman" panose="02020603050405020304" pitchFamily="18" charset="0"/>
              </a:rPr>
              <a:t>,</a:t>
            </a:r>
            <a:r>
              <a:rPr lang="ro-RO" sz="9600" b="1" i="1" spc="-576" dirty="0">
                <a:solidFill>
                  <a:schemeClr val="tx2"/>
                </a:solidFill>
                <a:latin typeface="Times New Roman" panose="02020603050405020304" pitchFamily="18" charset="0"/>
                <a:cs typeface="Times New Roman" panose="02020603050405020304" pitchFamily="18" charset="0"/>
              </a:rPr>
              <a:t>4</a:t>
            </a:r>
            <a:r>
              <a:rPr lang="en-US" sz="9600" b="1" i="1" spc="-576" dirty="0">
                <a:solidFill>
                  <a:schemeClr val="tx2"/>
                </a:solidFill>
                <a:latin typeface="Times New Roman" panose="02020603050405020304" pitchFamily="18" charset="0"/>
                <a:cs typeface="Times New Roman" panose="02020603050405020304" pitchFamily="18" charset="0"/>
              </a:rPr>
              <a:t> </a:t>
            </a:r>
            <a:r>
              <a:rPr lang="ro-RO" sz="9600" b="1" i="1" spc="-576" dirty="0">
                <a:solidFill>
                  <a:schemeClr val="tx2"/>
                </a:solidFill>
                <a:latin typeface="Times New Roman" panose="02020603050405020304" pitchFamily="18" charset="0"/>
                <a:cs typeface="Times New Roman" panose="02020603050405020304" pitchFamily="18" charset="0"/>
              </a:rPr>
              <a:t>mln</a:t>
            </a:r>
            <a:r>
              <a:rPr lang="en-US" sz="9600" b="1" i="1" spc="-576" dirty="0">
                <a:solidFill>
                  <a:schemeClr val="tx2"/>
                </a:solidFill>
                <a:latin typeface="Times New Roman" panose="02020603050405020304" pitchFamily="18" charset="0"/>
                <a:cs typeface="Times New Roman" panose="02020603050405020304" pitchFamily="18" charset="0"/>
              </a:rPr>
              <a:t> lei </a:t>
            </a:r>
          </a:p>
          <a:p>
            <a:pPr algn="ctr">
              <a:lnSpc>
                <a:spcPts val="3781"/>
              </a:lnSpc>
            </a:pPr>
            <a:r>
              <a:rPr lang="en-US" sz="3600" b="1" i="1" spc="-181" dirty="0">
                <a:solidFill>
                  <a:schemeClr val="tx2"/>
                </a:solidFill>
                <a:latin typeface="Times New Roman" panose="02020603050405020304" pitchFamily="18" charset="0"/>
                <a:cs typeface="Times New Roman" panose="02020603050405020304" pitchFamily="18" charset="0"/>
              </a:rPr>
              <a:t>suma declarată a cheltuielilor </a:t>
            </a:r>
            <a:endParaRPr lang="ro-RO" sz="3600" b="1" i="1" spc="-181" dirty="0">
              <a:solidFill>
                <a:schemeClr val="tx2"/>
              </a:solidFill>
              <a:latin typeface="Times New Roman" panose="02020603050405020304" pitchFamily="18" charset="0"/>
              <a:cs typeface="Times New Roman" panose="02020603050405020304" pitchFamily="18" charset="0"/>
            </a:endParaRPr>
          </a:p>
          <a:p>
            <a:pPr algn="ctr">
              <a:lnSpc>
                <a:spcPts val="3781"/>
              </a:lnSpc>
            </a:pPr>
            <a:r>
              <a:rPr lang="en-US" sz="3600" b="1" i="1" spc="-181" dirty="0">
                <a:solidFill>
                  <a:schemeClr val="tx2"/>
                </a:solidFill>
                <a:latin typeface="Times New Roman" panose="02020603050405020304" pitchFamily="18" charset="0"/>
                <a:cs typeface="Times New Roman" panose="02020603050405020304" pitchFamily="18" charset="0"/>
              </a:rPr>
              <a:t>deduse</a:t>
            </a:r>
            <a:r>
              <a:rPr lang="ro-RO" sz="3600" b="1" i="1" spc="-181" dirty="0">
                <a:solidFill>
                  <a:schemeClr val="tx2"/>
                </a:solidFill>
                <a:latin typeface="Times New Roman" panose="02020603050405020304" pitchFamily="18" charset="0"/>
                <a:cs typeface="Times New Roman" panose="02020603050405020304" pitchFamily="18" charset="0"/>
              </a:rPr>
              <a:t> de persoanele fizice </a:t>
            </a:r>
            <a:r>
              <a:rPr lang="en-US" sz="3600" b="1" i="1" spc="-181" dirty="0">
                <a:solidFill>
                  <a:schemeClr val="tx2"/>
                </a:solidFill>
                <a:latin typeface="Times New Roman" panose="02020603050405020304" pitchFamily="18" charset="0"/>
                <a:cs typeface="Times New Roman" panose="02020603050405020304" pitchFamily="18" charset="0"/>
              </a:rPr>
              <a:t> </a:t>
            </a:r>
          </a:p>
        </p:txBody>
      </p:sp>
      <p:sp>
        <p:nvSpPr>
          <p:cNvPr id="24" name="TextBox 24">
            <a:extLst>
              <a:ext uri="{FF2B5EF4-FFF2-40B4-BE49-F238E27FC236}">
                <a16:creationId xmlns:a16="http://schemas.microsoft.com/office/drawing/2014/main" id="{9C61999B-B147-28A3-8E47-929C726E906B}"/>
              </a:ext>
            </a:extLst>
          </p:cNvPr>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5" name="TextBox 25">
            <a:extLst>
              <a:ext uri="{FF2B5EF4-FFF2-40B4-BE49-F238E27FC236}">
                <a16:creationId xmlns:a16="http://schemas.microsoft.com/office/drawing/2014/main" id="{E993D5BE-E296-1F1E-D41B-86AB5379B27D}"/>
              </a:ext>
            </a:extLst>
          </p:cNvPr>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0 8000 1525</a:t>
            </a:r>
          </a:p>
        </p:txBody>
      </p:sp>
      <p:sp>
        <p:nvSpPr>
          <p:cNvPr id="26" name="TextBox 26">
            <a:extLst>
              <a:ext uri="{FF2B5EF4-FFF2-40B4-BE49-F238E27FC236}">
                <a16:creationId xmlns:a16="http://schemas.microsoft.com/office/drawing/2014/main" id="{D323458C-7A7F-B320-ABA4-447584C30C51}"/>
              </a:ext>
            </a:extLst>
          </p:cNvPr>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7" name="TextBox 27">
            <a:extLst>
              <a:ext uri="{FF2B5EF4-FFF2-40B4-BE49-F238E27FC236}">
                <a16:creationId xmlns:a16="http://schemas.microsoft.com/office/drawing/2014/main" id="{6F77A59C-D9EC-61C3-64AC-2AC53F6D58DD}"/>
              </a:ext>
            </a:extLst>
          </p:cNvPr>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8" name="TextBox 28">
            <a:extLst>
              <a:ext uri="{FF2B5EF4-FFF2-40B4-BE49-F238E27FC236}">
                <a16:creationId xmlns:a16="http://schemas.microsoft.com/office/drawing/2014/main" id="{F16F5CFD-B1DE-6F1C-2361-49A803627209}"/>
              </a:ext>
            </a:extLst>
          </p:cNvPr>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9" name="TextBox 29">
            <a:extLst>
              <a:ext uri="{FF2B5EF4-FFF2-40B4-BE49-F238E27FC236}">
                <a16:creationId xmlns:a16="http://schemas.microsoft.com/office/drawing/2014/main" id="{41E0A9F4-B254-298B-CD3A-BD678175328B}"/>
              </a:ext>
            </a:extLst>
          </p:cNvPr>
          <p:cNvSpPr txBox="1"/>
          <p:nvPr/>
        </p:nvSpPr>
        <p:spPr>
          <a:xfrm>
            <a:off x="16568294" y="9663310"/>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0" name="TextBox 30">
            <a:extLst>
              <a:ext uri="{FF2B5EF4-FFF2-40B4-BE49-F238E27FC236}">
                <a16:creationId xmlns:a16="http://schemas.microsoft.com/office/drawing/2014/main" id="{81092526-57A5-79F9-F22B-00A5C89DC908}"/>
              </a:ext>
            </a:extLst>
          </p:cNvPr>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1" name="TextBox 31">
            <a:extLst>
              <a:ext uri="{FF2B5EF4-FFF2-40B4-BE49-F238E27FC236}">
                <a16:creationId xmlns:a16="http://schemas.microsoft.com/office/drawing/2014/main" id="{6BE764AC-C260-30C7-7173-FEBE1B843311}"/>
              </a:ext>
            </a:extLst>
          </p:cNvPr>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3" name="Diagramă 2">
            <a:extLst>
              <a:ext uri="{FF2B5EF4-FFF2-40B4-BE49-F238E27FC236}">
                <a16:creationId xmlns:a16="http://schemas.microsoft.com/office/drawing/2014/main" id="{6AC1DBF6-5268-1A7F-5B93-3690147B55E8}"/>
              </a:ext>
            </a:extLst>
          </p:cNvPr>
          <p:cNvGraphicFramePr/>
          <p:nvPr>
            <p:extLst>
              <p:ext uri="{D42A27DB-BD31-4B8C-83A1-F6EECF244321}">
                <p14:modId xmlns:p14="http://schemas.microsoft.com/office/powerpoint/2010/main" val="1182061375"/>
              </p:ext>
            </p:extLst>
          </p:nvPr>
        </p:nvGraphicFramePr>
        <p:xfrm>
          <a:off x="7467600" y="2062761"/>
          <a:ext cx="10287001" cy="6476790"/>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35834375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16">
            <a:extLst>
              <a:ext uri="{FF2B5EF4-FFF2-40B4-BE49-F238E27FC236}">
                <a16:creationId xmlns:a16="http://schemas.microsoft.com/office/drawing/2014/main" id="{78279591-B201-5D5A-2F76-DFF80770D39E}"/>
              </a:ext>
            </a:extLst>
          </p:cNvPr>
          <p:cNvGrpSpPr/>
          <p:nvPr/>
        </p:nvGrpSpPr>
        <p:grpSpPr>
          <a:xfrm rot="10800000" flipH="1">
            <a:off x="-4465" y="-21091"/>
            <a:ext cx="11949203" cy="1397986"/>
            <a:chOff x="0" y="0"/>
            <a:chExt cx="3148652" cy="515802"/>
          </a:xfrm>
        </p:grpSpPr>
        <p:sp>
          <p:nvSpPr>
            <p:cNvPr id="33" name="Freeform 17">
              <a:extLst>
                <a:ext uri="{FF2B5EF4-FFF2-40B4-BE49-F238E27FC236}">
                  <a16:creationId xmlns:a16="http://schemas.microsoft.com/office/drawing/2014/main" id="{809C62E8-3E38-606C-C002-FFB17CD36FC3}"/>
                </a:ext>
              </a:extLst>
            </p:cNvPr>
            <p:cNvSpPr/>
            <p:nvPr/>
          </p:nvSpPr>
          <p:spPr>
            <a:xfrm>
              <a:off x="0" y="0"/>
              <a:ext cx="3148652" cy="515802"/>
            </a:xfrm>
            <a:prstGeom prst="round1Rect">
              <a:avLst/>
            </a:prstGeom>
            <a:solidFill>
              <a:srgbClr val="D9D9D9"/>
            </a:solidFill>
          </p:spPr>
        </p:sp>
        <p:sp>
          <p:nvSpPr>
            <p:cNvPr id="34" name="TextBox 18">
              <a:extLst>
                <a:ext uri="{FF2B5EF4-FFF2-40B4-BE49-F238E27FC236}">
                  <a16:creationId xmlns:a16="http://schemas.microsoft.com/office/drawing/2014/main" id="{365BAB56-F627-3438-23DF-3EA084C99027}"/>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grpSp>
        <p:nvGrpSpPr>
          <p:cNvPr id="9" name="Group 9"/>
          <p:cNvGrpSpPr/>
          <p:nvPr/>
        </p:nvGrpSpPr>
        <p:grpSpPr>
          <a:xfrm>
            <a:off x="0" y="9395405"/>
            <a:ext cx="18292465" cy="889084"/>
            <a:chOff x="0" y="0"/>
            <a:chExt cx="4817769" cy="234162"/>
          </a:xfrm>
        </p:grpSpPr>
        <p:sp>
          <p:nvSpPr>
            <p:cNvPr id="10" name="Freeform 10"/>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rgbClr val="3B679A"/>
            </a:solidFill>
          </p:spPr>
        </p:sp>
        <p:sp>
          <p:nvSpPr>
            <p:cNvPr id="11" name="TextBox 11"/>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2" name="Freeform 12"/>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4" name="Freeform 14"/>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16"/>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7" name="Freeform 17"/>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Freeform 18"/>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Freeform 19"/>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1" name="TextBox 21"/>
          <p:cNvSpPr txBox="1"/>
          <p:nvPr/>
        </p:nvSpPr>
        <p:spPr>
          <a:xfrm>
            <a:off x="1595339" y="445993"/>
            <a:ext cx="9659493" cy="359137"/>
          </a:xfrm>
          <a:prstGeom prst="rect">
            <a:avLst/>
          </a:prstGeom>
        </p:spPr>
        <p:txBody>
          <a:bodyPr lIns="0" tIns="0" rIns="0" bIns="0" rtlCol="0" anchor="t">
            <a:spAutoFit/>
          </a:bodyPr>
          <a:lstStyle/>
          <a:p>
            <a:pPr algn="l">
              <a:lnSpc>
                <a:spcPts val="2919"/>
              </a:lnSpc>
              <a:spcBef>
                <a:spcPct val="0"/>
              </a:spcBef>
            </a:pPr>
            <a:r>
              <a:rPr lang="en-US" sz="2400" b="1" dirty="0">
                <a:solidFill>
                  <a:schemeClr val="tx2"/>
                </a:solidFill>
                <a:latin typeface="+mj-lt"/>
              </a:rPr>
              <a:t>DESEMNAREA PROCENTUALĂ (MECANISMUL 2%)</a:t>
            </a:r>
          </a:p>
        </p:txBody>
      </p:sp>
      <p:sp>
        <p:nvSpPr>
          <p:cNvPr id="22" name="TextBox 22"/>
          <p:cNvSpPr txBox="1"/>
          <p:nvPr/>
        </p:nvSpPr>
        <p:spPr>
          <a:xfrm>
            <a:off x="7357442" y="2247900"/>
            <a:ext cx="9106077" cy="1897955"/>
          </a:xfrm>
          <a:prstGeom prst="rect">
            <a:avLst/>
          </a:prstGeom>
          <a:ln w="28575">
            <a:solidFill>
              <a:srgbClr val="FFDB69"/>
            </a:solidFill>
          </a:ln>
        </p:spPr>
        <p:txBody>
          <a:bodyPr wrap="square" lIns="0" tIns="0" rIns="0" bIns="0" rtlCol="0" anchor="t">
            <a:spAutoFit/>
          </a:bodyPr>
          <a:lstStyle/>
          <a:p>
            <a:pPr algn="ctr">
              <a:lnSpc>
                <a:spcPts val="11330"/>
              </a:lnSpc>
            </a:pPr>
            <a:r>
              <a:rPr lang="ro-RO" sz="9900" b="1" i="1" spc="-596" dirty="0">
                <a:solidFill>
                  <a:schemeClr val="tx2"/>
                </a:solidFill>
                <a:latin typeface="Times New Roman" panose="02020603050405020304" pitchFamily="18" charset="0"/>
                <a:cs typeface="Times New Roman" panose="02020603050405020304" pitchFamily="18" charset="0"/>
              </a:rPr>
              <a:t>46</a:t>
            </a:r>
            <a:r>
              <a:rPr lang="en-US" sz="9900" b="1" i="1" spc="-596" dirty="0">
                <a:solidFill>
                  <a:schemeClr val="tx2"/>
                </a:solidFill>
                <a:latin typeface="Times New Roman" panose="02020603050405020304" pitchFamily="18" charset="0"/>
                <a:cs typeface="Times New Roman" panose="02020603050405020304" pitchFamily="18" charset="0"/>
              </a:rPr>
              <a:t> </a:t>
            </a:r>
            <a:r>
              <a:rPr lang="ro-RO" sz="9900" b="1" i="1" spc="-596" dirty="0">
                <a:solidFill>
                  <a:schemeClr val="tx2"/>
                </a:solidFill>
                <a:latin typeface="Times New Roman" panose="02020603050405020304" pitchFamily="18" charset="0"/>
                <a:cs typeface="Times New Roman" panose="02020603050405020304" pitchFamily="18" charset="0"/>
              </a:rPr>
              <a:t>620</a:t>
            </a:r>
            <a:r>
              <a:rPr lang="en-US" sz="9900" b="1" i="1" spc="-596" dirty="0">
                <a:solidFill>
                  <a:schemeClr val="tx2"/>
                </a:solidFill>
                <a:latin typeface="Times New Roman" panose="02020603050405020304" pitchFamily="18" charset="0"/>
                <a:cs typeface="Times New Roman" panose="02020603050405020304" pitchFamily="18" charset="0"/>
              </a:rPr>
              <a:t> </a:t>
            </a:r>
          </a:p>
          <a:p>
            <a:pPr algn="ctr">
              <a:lnSpc>
                <a:spcPts val="3454"/>
              </a:lnSpc>
            </a:pPr>
            <a:r>
              <a:rPr lang="en-US" sz="3200" b="1" i="1" spc="-181" dirty="0">
                <a:solidFill>
                  <a:schemeClr val="tx2"/>
                </a:solidFill>
                <a:latin typeface="Times New Roman" panose="02020603050405020304" pitchFamily="18" charset="0"/>
                <a:cs typeface="Times New Roman" panose="02020603050405020304" pitchFamily="18" charset="0"/>
              </a:rPr>
              <a:t>persoane fizice care au </a:t>
            </a:r>
            <a:r>
              <a:rPr lang="en-US" sz="3200" b="1" i="1" spc="-181" dirty="0" err="1">
                <a:solidFill>
                  <a:schemeClr val="tx2"/>
                </a:solidFill>
                <a:latin typeface="Times New Roman" panose="02020603050405020304" pitchFamily="18" charset="0"/>
                <a:cs typeface="Times New Roman" panose="02020603050405020304" pitchFamily="18" charset="0"/>
              </a:rPr>
              <a:t>efectuat</a:t>
            </a:r>
            <a:r>
              <a:rPr lang="en-US" sz="3200" b="1" i="1" spc="-181" dirty="0">
                <a:solidFill>
                  <a:schemeClr val="tx2"/>
                </a:solidFill>
                <a:latin typeface="Times New Roman" panose="02020603050405020304" pitchFamily="18" charset="0"/>
                <a:cs typeface="Times New Roman" panose="02020603050405020304" pitchFamily="18" charset="0"/>
              </a:rPr>
              <a:t> </a:t>
            </a:r>
            <a:r>
              <a:rPr lang="en-US" sz="3200" b="1" i="1" spc="-181" dirty="0" err="1">
                <a:solidFill>
                  <a:schemeClr val="tx2"/>
                </a:solidFill>
                <a:latin typeface="Times New Roman" panose="02020603050405020304" pitchFamily="18" charset="0"/>
                <a:cs typeface="Times New Roman" panose="02020603050405020304" pitchFamily="18" charset="0"/>
              </a:rPr>
              <a:t>desemnarea</a:t>
            </a:r>
            <a:r>
              <a:rPr lang="en-US" sz="3200" b="1" i="1" spc="-181" dirty="0">
                <a:solidFill>
                  <a:schemeClr val="tx2"/>
                </a:solidFill>
                <a:latin typeface="Times New Roman" panose="02020603050405020304" pitchFamily="18" charset="0"/>
                <a:cs typeface="Times New Roman" panose="02020603050405020304" pitchFamily="18" charset="0"/>
              </a:rPr>
              <a:t> </a:t>
            </a:r>
            <a:r>
              <a:rPr lang="en-US" sz="3200" b="1" i="1" spc="-181" dirty="0" err="1">
                <a:solidFill>
                  <a:schemeClr val="tx2"/>
                </a:solidFill>
                <a:latin typeface="Times New Roman" panose="02020603050405020304" pitchFamily="18" charset="0"/>
                <a:cs typeface="Times New Roman" panose="02020603050405020304" pitchFamily="18" charset="0"/>
              </a:rPr>
              <a:t>procentuală</a:t>
            </a:r>
            <a:endParaRPr lang="en-US" sz="3200" b="1" i="1" spc="-181" dirty="0">
              <a:solidFill>
                <a:schemeClr val="tx2"/>
              </a:solidFill>
              <a:latin typeface="Times New Roman" panose="02020603050405020304" pitchFamily="18" charset="0"/>
              <a:cs typeface="Times New Roman" panose="02020603050405020304" pitchFamily="18" charset="0"/>
            </a:endParaRPr>
          </a:p>
        </p:txBody>
      </p:sp>
      <p:sp>
        <p:nvSpPr>
          <p:cNvPr id="23" name="TextBox 23"/>
          <p:cNvSpPr txBox="1"/>
          <p:nvPr/>
        </p:nvSpPr>
        <p:spPr>
          <a:xfrm>
            <a:off x="8855635" y="5667119"/>
            <a:ext cx="8245851" cy="2026196"/>
          </a:xfrm>
          <a:prstGeom prst="rect">
            <a:avLst/>
          </a:prstGeom>
          <a:ln w="28575">
            <a:solidFill>
              <a:srgbClr val="FFDB69"/>
            </a:solidFill>
          </a:ln>
        </p:spPr>
        <p:txBody>
          <a:bodyPr wrap="square" lIns="0" tIns="0" rIns="0" bIns="0" rtlCol="0" anchor="t">
            <a:spAutoFit/>
          </a:bodyPr>
          <a:lstStyle/>
          <a:p>
            <a:pPr algn="ctr">
              <a:lnSpc>
                <a:spcPts val="11988"/>
              </a:lnSpc>
            </a:pPr>
            <a:r>
              <a:rPr lang="ro-RO" sz="9600" b="1" i="1" spc="-576" dirty="0">
                <a:solidFill>
                  <a:schemeClr val="tx2"/>
                </a:solidFill>
                <a:latin typeface="Times New Roman" panose="02020603050405020304" pitchFamily="18" charset="0"/>
                <a:cs typeface="Times New Roman" panose="02020603050405020304" pitchFamily="18" charset="0"/>
              </a:rPr>
              <a:t>21</a:t>
            </a:r>
            <a:r>
              <a:rPr lang="en-US" sz="9600" b="1" i="1" spc="-576" dirty="0">
                <a:solidFill>
                  <a:schemeClr val="tx2"/>
                </a:solidFill>
                <a:latin typeface="Times New Roman" panose="02020603050405020304" pitchFamily="18" charset="0"/>
                <a:cs typeface="Times New Roman" panose="02020603050405020304" pitchFamily="18" charset="0"/>
              </a:rPr>
              <a:t>,</a:t>
            </a:r>
            <a:r>
              <a:rPr lang="ro-RO" sz="9600" b="1" i="1" spc="-576" dirty="0">
                <a:solidFill>
                  <a:schemeClr val="tx2"/>
                </a:solidFill>
                <a:latin typeface="Times New Roman" panose="02020603050405020304" pitchFamily="18" charset="0"/>
                <a:cs typeface="Times New Roman" panose="02020603050405020304" pitchFamily="18" charset="0"/>
              </a:rPr>
              <a:t>8</a:t>
            </a:r>
            <a:r>
              <a:rPr lang="en-US" sz="9600" b="1" i="1" spc="-576" dirty="0">
                <a:solidFill>
                  <a:schemeClr val="tx2"/>
                </a:solidFill>
                <a:latin typeface="Times New Roman" panose="02020603050405020304" pitchFamily="18" charset="0"/>
                <a:cs typeface="Times New Roman" panose="02020603050405020304" pitchFamily="18" charset="0"/>
              </a:rPr>
              <a:t> ml</a:t>
            </a:r>
            <a:r>
              <a:rPr lang="ro-RO" sz="9600" b="1" i="1" spc="-576" dirty="0">
                <a:solidFill>
                  <a:schemeClr val="tx2"/>
                </a:solidFill>
                <a:latin typeface="Times New Roman" panose="02020603050405020304" pitchFamily="18" charset="0"/>
                <a:cs typeface="Times New Roman" panose="02020603050405020304" pitchFamily="18" charset="0"/>
              </a:rPr>
              <a:t>n</a:t>
            </a:r>
            <a:r>
              <a:rPr lang="en-US" sz="9600" b="1" i="1" spc="-576" dirty="0">
                <a:solidFill>
                  <a:schemeClr val="tx2"/>
                </a:solidFill>
                <a:latin typeface="Times New Roman" panose="02020603050405020304" pitchFamily="18" charset="0"/>
                <a:cs typeface="Times New Roman" panose="02020603050405020304" pitchFamily="18" charset="0"/>
              </a:rPr>
              <a:t> lei </a:t>
            </a:r>
          </a:p>
          <a:p>
            <a:pPr algn="ctr">
              <a:lnSpc>
                <a:spcPts val="3781"/>
              </a:lnSpc>
            </a:pPr>
            <a:r>
              <a:rPr lang="en-US" sz="3200" b="1" i="1" spc="-181" dirty="0">
                <a:solidFill>
                  <a:schemeClr val="tx2"/>
                </a:solidFill>
                <a:latin typeface="Times New Roman" panose="02020603050405020304" pitchFamily="18" charset="0"/>
                <a:cs typeface="Times New Roman" panose="02020603050405020304" pitchFamily="18" charset="0"/>
              </a:rPr>
              <a:t>suma </a:t>
            </a:r>
            <a:r>
              <a:rPr lang="en-US" sz="3200" b="1" i="1" spc="-181" dirty="0" err="1">
                <a:solidFill>
                  <a:schemeClr val="tx2"/>
                </a:solidFill>
                <a:latin typeface="Times New Roman" panose="02020603050405020304" pitchFamily="18" charset="0"/>
                <a:cs typeface="Times New Roman" panose="02020603050405020304" pitchFamily="18" charset="0"/>
              </a:rPr>
              <a:t>desemnată</a:t>
            </a:r>
            <a:r>
              <a:rPr lang="en-US" sz="3200" b="1" i="1" spc="-181" dirty="0">
                <a:solidFill>
                  <a:schemeClr val="tx2"/>
                </a:solidFill>
                <a:latin typeface="Times New Roman" panose="02020603050405020304" pitchFamily="18" charset="0"/>
                <a:cs typeface="Times New Roman" panose="02020603050405020304" pitchFamily="18" charset="0"/>
              </a:rPr>
              <a:t> de </a:t>
            </a:r>
            <a:r>
              <a:rPr lang="ro-RO" sz="3200" b="1" i="1" spc="-181" dirty="0">
                <a:solidFill>
                  <a:schemeClr val="tx2"/>
                </a:solidFill>
                <a:latin typeface="Times New Roman" panose="02020603050405020304" pitchFamily="18" charset="0"/>
                <a:cs typeface="Times New Roman" panose="02020603050405020304" pitchFamily="18" charset="0"/>
              </a:rPr>
              <a:t>către </a:t>
            </a:r>
            <a:r>
              <a:rPr lang="en-US" sz="3200" b="1" i="1" spc="-181" dirty="0" err="1">
                <a:solidFill>
                  <a:schemeClr val="tx2"/>
                </a:solidFill>
                <a:latin typeface="Times New Roman" panose="02020603050405020304" pitchFamily="18" charset="0"/>
                <a:cs typeface="Times New Roman" panose="02020603050405020304" pitchFamily="18" charset="0"/>
              </a:rPr>
              <a:t>persoanele</a:t>
            </a:r>
            <a:r>
              <a:rPr lang="en-US" sz="3200" b="1" i="1" spc="-181" dirty="0">
                <a:solidFill>
                  <a:schemeClr val="tx2"/>
                </a:solidFill>
                <a:latin typeface="Times New Roman" panose="02020603050405020304" pitchFamily="18" charset="0"/>
                <a:cs typeface="Times New Roman" panose="02020603050405020304" pitchFamily="18" charset="0"/>
              </a:rPr>
              <a:t> fizice (</a:t>
            </a:r>
            <a:r>
              <a:rPr lang="en-US" sz="3200" b="1" i="1" spc="-181" dirty="0" err="1">
                <a:solidFill>
                  <a:schemeClr val="tx2"/>
                </a:solidFill>
                <a:latin typeface="Times New Roman" panose="02020603050405020304" pitchFamily="18" charset="0"/>
                <a:cs typeface="Times New Roman" panose="02020603050405020304" pitchFamily="18" charset="0"/>
              </a:rPr>
              <a:t>cetățeni</a:t>
            </a:r>
            <a:r>
              <a:rPr lang="en-US" sz="3200" b="1" i="1" spc="-181" dirty="0">
                <a:solidFill>
                  <a:schemeClr val="tx2"/>
                </a:solidFill>
                <a:latin typeface="Times New Roman" panose="02020603050405020304" pitchFamily="18" charset="0"/>
                <a:cs typeface="Times New Roman" panose="02020603050405020304" pitchFamily="18" charset="0"/>
              </a:rPr>
              <a:t>) </a:t>
            </a:r>
          </a:p>
        </p:txBody>
      </p:sp>
      <p:sp>
        <p:nvSpPr>
          <p:cNvPr id="24" name="TextBox 24"/>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5" name="TextBox 25"/>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6" name="TextBox 26"/>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7" name="TextBox 27"/>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8" name="TextBox 28"/>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9" name="TextBox 29"/>
          <p:cNvSpPr txBox="1"/>
          <p:nvPr/>
        </p:nvSpPr>
        <p:spPr>
          <a:xfrm>
            <a:off x="16568294" y="9663310"/>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0" name="TextBox 30"/>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1" name="TextBox 31"/>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pic>
        <p:nvPicPr>
          <p:cNvPr id="39" name="Imagine 38">
            <a:extLst>
              <a:ext uri="{FF2B5EF4-FFF2-40B4-BE49-F238E27FC236}">
                <a16:creationId xmlns:a16="http://schemas.microsoft.com/office/drawing/2014/main" id="{24D00BBA-DB41-3ECF-7FDF-0B4E34E0DB7E}"/>
              </a:ext>
            </a:extLst>
          </p:cNvPr>
          <p:cNvPicPr>
            <a:picLocks noChangeAspect="1"/>
          </p:cNvPicPr>
          <p:nvPr/>
        </p:nvPicPr>
        <p:blipFill>
          <a:blip r:embed="rId19">
            <a:extLst>
              <a:ext uri="{BEBA8EAE-BF5A-486C-A8C5-ECC9F3942E4B}">
                <a14:imgProps xmlns:a14="http://schemas.microsoft.com/office/drawing/2010/main">
                  <a14:imgLayer r:embed="rId20">
                    <a14:imgEffect>
                      <a14:saturation sat="66000"/>
                    </a14:imgEffect>
                  </a14:imgLayer>
                </a14:imgProps>
              </a:ext>
              <a:ext uri="{28A0092B-C50C-407E-A947-70E740481C1C}">
                <a14:useLocalDpi xmlns:a14="http://schemas.microsoft.com/office/drawing/2010/main" val="0"/>
              </a:ext>
            </a:extLst>
          </a:blip>
          <a:stretch>
            <a:fillRect/>
          </a:stretch>
        </p:blipFill>
        <p:spPr>
          <a:xfrm>
            <a:off x="1575738" y="3748832"/>
            <a:ext cx="5308698" cy="3539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F25F8-794F-AC6A-905A-9B6064B3FD38}"/>
            </a:ext>
          </a:extLst>
        </p:cNvPr>
        <p:cNvGrpSpPr/>
        <p:nvPr/>
      </p:nvGrpSpPr>
      <p:grpSpPr>
        <a:xfrm>
          <a:off x="0" y="0"/>
          <a:ext cx="0" cy="0"/>
          <a:chOff x="0" y="0"/>
          <a:chExt cx="0" cy="0"/>
        </a:xfrm>
      </p:grpSpPr>
      <p:grpSp>
        <p:nvGrpSpPr>
          <p:cNvPr id="32" name="Group 16">
            <a:extLst>
              <a:ext uri="{FF2B5EF4-FFF2-40B4-BE49-F238E27FC236}">
                <a16:creationId xmlns:a16="http://schemas.microsoft.com/office/drawing/2014/main" id="{A8F1DA26-F939-EB14-3128-90EAD80B67B6}"/>
              </a:ext>
            </a:extLst>
          </p:cNvPr>
          <p:cNvGrpSpPr/>
          <p:nvPr/>
        </p:nvGrpSpPr>
        <p:grpSpPr>
          <a:xfrm rot="10800000" flipH="1">
            <a:off x="-4465" y="-21091"/>
            <a:ext cx="11949203" cy="1397986"/>
            <a:chOff x="0" y="0"/>
            <a:chExt cx="3148652" cy="515802"/>
          </a:xfrm>
        </p:grpSpPr>
        <p:sp>
          <p:nvSpPr>
            <p:cNvPr id="33" name="Freeform 17">
              <a:extLst>
                <a:ext uri="{FF2B5EF4-FFF2-40B4-BE49-F238E27FC236}">
                  <a16:creationId xmlns:a16="http://schemas.microsoft.com/office/drawing/2014/main" id="{5E879DFC-818F-DDD5-7284-F1CC1433E40A}"/>
                </a:ext>
              </a:extLst>
            </p:cNvPr>
            <p:cNvSpPr/>
            <p:nvPr/>
          </p:nvSpPr>
          <p:spPr>
            <a:xfrm>
              <a:off x="0" y="0"/>
              <a:ext cx="3148652" cy="515802"/>
            </a:xfrm>
            <a:prstGeom prst="round1Rect">
              <a:avLst/>
            </a:prstGeom>
            <a:solidFill>
              <a:srgbClr val="D9D9D9"/>
            </a:solidFill>
          </p:spPr>
        </p:sp>
        <p:sp>
          <p:nvSpPr>
            <p:cNvPr id="34" name="TextBox 18">
              <a:extLst>
                <a:ext uri="{FF2B5EF4-FFF2-40B4-BE49-F238E27FC236}">
                  <a16:creationId xmlns:a16="http://schemas.microsoft.com/office/drawing/2014/main" id="{2D4BD9EC-01F4-FF97-CB9F-8C56FC961780}"/>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a:extLst>
              <a:ext uri="{FF2B5EF4-FFF2-40B4-BE49-F238E27FC236}">
                <a16:creationId xmlns:a16="http://schemas.microsoft.com/office/drawing/2014/main" id="{C6487C84-D872-63B4-2618-688EB8FB1B6D}"/>
              </a:ext>
            </a:extLst>
          </p:cNvPr>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grpSp>
        <p:nvGrpSpPr>
          <p:cNvPr id="9" name="Group 9">
            <a:extLst>
              <a:ext uri="{FF2B5EF4-FFF2-40B4-BE49-F238E27FC236}">
                <a16:creationId xmlns:a16="http://schemas.microsoft.com/office/drawing/2014/main" id="{B294F11C-C1E1-A285-ACFB-2C706B156BDF}"/>
              </a:ext>
            </a:extLst>
          </p:cNvPr>
          <p:cNvGrpSpPr/>
          <p:nvPr/>
        </p:nvGrpSpPr>
        <p:grpSpPr>
          <a:xfrm>
            <a:off x="0" y="9395405"/>
            <a:ext cx="18292465" cy="889084"/>
            <a:chOff x="0" y="0"/>
            <a:chExt cx="4817769" cy="234162"/>
          </a:xfrm>
        </p:grpSpPr>
        <p:sp>
          <p:nvSpPr>
            <p:cNvPr id="10" name="Freeform 10">
              <a:extLst>
                <a:ext uri="{FF2B5EF4-FFF2-40B4-BE49-F238E27FC236}">
                  <a16:creationId xmlns:a16="http://schemas.microsoft.com/office/drawing/2014/main" id="{6BC626CA-43F7-4690-2C45-F39AD2DCA793}"/>
                </a:ext>
              </a:extLst>
            </p:cNvPr>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rgbClr val="3B679A"/>
            </a:solidFill>
          </p:spPr>
        </p:sp>
        <p:sp>
          <p:nvSpPr>
            <p:cNvPr id="11" name="TextBox 11">
              <a:extLst>
                <a:ext uri="{FF2B5EF4-FFF2-40B4-BE49-F238E27FC236}">
                  <a16:creationId xmlns:a16="http://schemas.microsoft.com/office/drawing/2014/main" id="{CF7701AB-F5DB-BAFF-5857-D276C3FB6957}"/>
                </a:ext>
              </a:extLst>
            </p:cNvPr>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2" name="Freeform 12">
            <a:extLst>
              <a:ext uri="{FF2B5EF4-FFF2-40B4-BE49-F238E27FC236}">
                <a16:creationId xmlns:a16="http://schemas.microsoft.com/office/drawing/2014/main" id="{A9DD9602-26A4-EAAF-D400-8DB53BF29687}"/>
              </a:ext>
            </a:extLst>
          </p:cNvPr>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a:extLst>
              <a:ext uri="{FF2B5EF4-FFF2-40B4-BE49-F238E27FC236}">
                <a16:creationId xmlns:a16="http://schemas.microsoft.com/office/drawing/2014/main" id="{3A29D764-C456-422F-67E6-446706CF3E57}"/>
              </a:ext>
            </a:extLst>
          </p:cNvPr>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4" name="Freeform 14">
            <a:extLst>
              <a:ext uri="{FF2B5EF4-FFF2-40B4-BE49-F238E27FC236}">
                <a16:creationId xmlns:a16="http://schemas.microsoft.com/office/drawing/2014/main" id="{30BDF163-2644-8BF2-4A1E-B723E82389FC}"/>
              </a:ext>
            </a:extLst>
          </p:cNvPr>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a:extLst>
              <a:ext uri="{FF2B5EF4-FFF2-40B4-BE49-F238E27FC236}">
                <a16:creationId xmlns:a16="http://schemas.microsoft.com/office/drawing/2014/main" id="{713FC915-91AA-50CE-7AFE-3FCA65EFC0E0}"/>
              </a:ext>
            </a:extLst>
          </p:cNvPr>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16">
            <a:extLst>
              <a:ext uri="{FF2B5EF4-FFF2-40B4-BE49-F238E27FC236}">
                <a16:creationId xmlns:a16="http://schemas.microsoft.com/office/drawing/2014/main" id="{45196E13-E0D3-AF4E-2807-D9B81DC6245F}"/>
              </a:ext>
            </a:extLst>
          </p:cNvPr>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7" name="Freeform 17">
            <a:extLst>
              <a:ext uri="{FF2B5EF4-FFF2-40B4-BE49-F238E27FC236}">
                <a16:creationId xmlns:a16="http://schemas.microsoft.com/office/drawing/2014/main" id="{1E90756E-A16B-AFAD-9FE2-5C3C502BF728}"/>
              </a:ext>
            </a:extLst>
          </p:cNvPr>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Freeform 18">
            <a:extLst>
              <a:ext uri="{FF2B5EF4-FFF2-40B4-BE49-F238E27FC236}">
                <a16:creationId xmlns:a16="http://schemas.microsoft.com/office/drawing/2014/main" id="{EC495A25-9B2A-5CBD-E2B9-55C6862E2452}"/>
              </a:ext>
            </a:extLst>
          </p:cNvPr>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Freeform 19">
            <a:extLst>
              <a:ext uri="{FF2B5EF4-FFF2-40B4-BE49-F238E27FC236}">
                <a16:creationId xmlns:a16="http://schemas.microsoft.com/office/drawing/2014/main" id="{A1990C9A-3E49-2E6F-B418-EFBBF33C6D78}"/>
              </a:ext>
            </a:extLst>
          </p:cNvPr>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1" name="TextBox 21">
            <a:extLst>
              <a:ext uri="{FF2B5EF4-FFF2-40B4-BE49-F238E27FC236}">
                <a16:creationId xmlns:a16="http://schemas.microsoft.com/office/drawing/2014/main" id="{784505E4-87AB-F673-B2D7-38B68A92EB88}"/>
              </a:ext>
            </a:extLst>
          </p:cNvPr>
          <p:cNvSpPr txBox="1"/>
          <p:nvPr/>
        </p:nvSpPr>
        <p:spPr>
          <a:xfrm>
            <a:off x="1595339" y="445993"/>
            <a:ext cx="9659493" cy="359137"/>
          </a:xfrm>
          <a:prstGeom prst="rect">
            <a:avLst/>
          </a:prstGeom>
        </p:spPr>
        <p:txBody>
          <a:bodyPr lIns="0" tIns="0" rIns="0" bIns="0" rtlCol="0" anchor="t">
            <a:spAutoFit/>
          </a:bodyPr>
          <a:lstStyle/>
          <a:p>
            <a:pPr algn="l">
              <a:lnSpc>
                <a:spcPts val="2919"/>
              </a:lnSpc>
              <a:spcBef>
                <a:spcPct val="0"/>
              </a:spcBef>
            </a:pPr>
            <a:r>
              <a:rPr lang="en-US" sz="2400" b="1" dirty="0">
                <a:solidFill>
                  <a:schemeClr val="tx2"/>
                </a:solidFill>
                <a:latin typeface="+mj-lt"/>
              </a:rPr>
              <a:t>DESEMNAREA PROCENTUALĂ (MECANISMUL 2%)</a:t>
            </a:r>
          </a:p>
        </p:txBody>
      </p:sp>
      <p:sp>
        <p:nvSpPr>
          <p:cNvPr id="24" name="TextBox 24">
            <a:extLst>
              <a:ext uri="{FF2B5EF4-FFF2-40B4-BE49-F238E27FC236}">
                <a16:creationId xmlns:a16="http://schemas.microsoft.com/office/drawing/2014/main" id="{E89EDB95-CA38-423C-7BD2-18C5FEA75C37}"/>
              </a:ext>
            </a:extLst>
          </p:cNvPr>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5" name="TextBox 25">
            <a:extLst>
              <a:ext uri="{FF2B5EF4-FFF2-40B4-BE49-F238E27FC236}">
                <a16:creationId xmlns:a16="http://schemas.microsoft.com/office/drawing/2014/main" id="{28D29EDD-CE69-767F-BA86-75D23FC727BB}"/>
              </a:ext>
            </a:extLst>
          </p:cNvPr>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6" name="TextBox 26">
            <a:extLst>
              <a:ext uri="{FF2B5EF4-FFF2-40B4-BE49-F238E27FC236}">
                <a16:creationId xmlns:a16="http://schemas.microsoft.com/office/drawing/2014/main" id="{B3D749CF-27BF-F2FC-3C9D-C08C6242734B}"/>
              </a:ext>
            </a:extLst>
          </p:cNvPr>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7" name="TextBox 27">
            <a:extLst>
              <a:ext uri="{FF2B5EF4-FFF2-40B4-BE49-F238E27FC236}">
                <a16:creationId xmlns:a16="http://schemas.microsoft.com/office/drawing/2014/main" id="{47569AA9-7799-D87E-CA34-B5E901116DEE}"/>
              </a:ext>
            </a:extLst>
          </p:cNvPr>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8" name="TextBox 28">
            <a:extLst>
              <a:ext uri="{FF2B5EF4-FFF2-40B4-BE49-F238E27FC236}">
                <a16:creationId xmlns:a16="http://schemas.microsoft.com/office/drawing/2014/main" id="{AB166225-4FD3-42ED-D92C-74B5AC23F2D6}"/>
              </a:ext>
            </a:extLst>
          </p:cNvPr>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9" name="TextBox 29">
            <a:extLst>
              <a:ext uri="{FF2B5EF4-FFF2-40B4-BE49-F238E27FC236}">
                <a16:creationId xmlns:a16="http://schemas.microsoft.com/office/drawing/2014/main" id="{38F9829B-72DA-F1F5-9CA2-90AE494A7B4C}"/>
              </a:ext>
            </a:extLst>
          </p:cNvPr>
          <p:cNvSpPr txBox="1"/>
          <p:nvPr/>
        </p:nvSpPr>
        <p:spPr>
          <a:xfrm>
            <a:off x="16568294" y="9663310"/>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0" name="TextBox 30">
            <a:extLst>
              <a:ext uri="{FF2B5EF4-FFF2-40B4-BE49-F238E27FC236}">
                <a16:creationId xmlns:a16="http://schemas.microsoft.com/office/drawing/2014/main" id="{AAAAA8D2-74DF-2397-F125-E624A5D30A60}"/>
              </a:ext>
            </a:extLst>
          </p:cNvPr>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1" name="TextBox 31">
            <a:extLst>
              <a:ext uri="{FF2B5EF4-FFF2-40B4-BE49-F238E27FC236}">
                <a16:creationId xmlns:a16="http://schemas.microsoft.com/office/drawing/2014/main" id="{8743797A-AEAD-C840-AB09-8096A9C8FB4D}"/>
              </a:ext>
            </a:extLst>
          </p:cNvPr>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2" name="Диаграмма 33">
            <a:extLst>
              <a:ext uri="{FF2B5EF4-FFF2-40B4-BE49-F238E27FC236}">
                <a16:creationId xmlns:a16="http://schemas.microsoft.com/office/drawing/2014/main" id="{4610448F-7DBC-C55E-93A4-83FE772C9A33}"/>
              </a:ext>
            </a:extLst>
          </p:cNvPr>
          <p:cNvGraphicFramePr/>
          <p:nvPr>
            <p:extLst>
              <p:ext uri="{D42A27DB-BD31-4B8C-83A1-F6EECF244321}">
                <p14:modId xmlns:p14="http://schemas.microsoft.com/office/powerpoint/2010/main" val="1764620035"/>
              </p:ext>
            </p:extLst>
          </p:nvPr>
        </p:nvGraphicFramePr>
        <p:xfrm>
          <a:off x="861134" y="1754293"/>
          <a:ext cx="16230600" cy="7258682"/>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8671956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53A8-E678-9B5F-EF1A-E8C5354F14D3}"/>
            </a:ext>
          </a:extLst>
        </p:cNvPr>
        <p:cNvGrpSpPr/>
        <p:nvPr/>
      </p:nvGrpSpPr>
      <p:grpSpPr>
        <a:xfrm>
          <a:off x="0" y="0"/>
          <a:ext cx="0" cy="0"/>
          <a:chOff x="0" y="0"/>
          <a:chExt cx="0" cy="0"/>
        </a:xfrm>
      </p:grpSpPr>
      <p:grpSp>
        <p:nvGrpSpPr>
          <p:cNvPr id="32" name="Group 16">
            <a:extLst>
              <a:ext uri="{FF2B5EF4-FFF2-40B4-BE49-F238E27FC236}">
                <a16:creationId xmlns:a16="http://schemas.microsoft.com/office/drawing/2014/main" id="{0387388B-E12E-AC8A-8A7C-0D79FF4BA03B}"/>
              </a:ext>
            </a:extLst>
          </p:cNvPr>
          <p:cNvGrpSpPr/>
          <p:nvPr/>
        </p:nvGrpSpPr>
        <p:grpSpPr>
          <a:xfrm rot="10800000" flipH="1">
            <a:off x="-4465" y="-21091"/>
            <a:ext cx="11949203" cy="1397986"/>
            <a:chOff x="0" y="0"/>
            <a:chExt cx="3148652" cy="515802"/>
          </a:xfrm>
        </p:grpSpPr>
        <p:sp>
          <p:nvSpPr>
            <p:cNvPr id="33" name="Freeform 17">
              <a:extLst>
                <a:ext uri="{FF2B5EF4-FFF2-40B4-BE49-F238E27FC236}">
                  <a16:creationId xmlns:a16="http://schemas.microsoft.com/office/drawing/2014/main" id="{C02493B7-FE31-90F3-1115-BD3C65382093}"/>
                </a:ext>
              </a:extLst>
            </p:cNvPr>
            <p:cNvSpPr/>
            <p:nvPr/>
          </p:nvSpPr>
          <p:spPr>
            <a:xfrm>
              <a:off x="0" y="0"/>
              <a:ext cx="3148652" cy="515802"/>
            </a:xfrm>
            <a:prstGeom prst="round1Rect">
              <a:avLst/>
            </a:prstGeom>
            <a:solidFill>
              <a:srgbClr val="D9D9D9"/>
            </a:solidFill>
          </p:spPr>
        </p:sp>
        <p:sp>
          <p:nvSpPr>
            <p:cNvPr id="34" name="TextBox 18">
              <a:extLst>
                <a:ext uri="{FF2B5EF4-FFF2-40B4-BE49-F238E27FC236}">
                  <a16:creationId xmlns:a16="http://schemas.microsoft.com/office/drawing/2014/main" id="{8F7B5F33-E15A-A58C-3B61-6AC9A1A64DE4}"/>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a:extLst>
              <a:ext uri="{FF2B5EF4-FFF2-40B4-BE49-F238E27FC236}">
                <a16:creationId xmlns:a16="http://schemas.microsoft.com/office/drawing/2014/main" id="{543D8450-7C62-003F-5B70-B0E2A70FBF24}"/>
              </a:ext>
            </a:extLst>
          </p:cNvPr>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grpSp>
        <p:nvGrpSpPr>
          <p:cNvPr id="9" name="Group 9">
            <a:extLst>
              <a:ext uri="{FF2B5EF4-FFF2-40B4-BE49-F238E27FC236}">
                <a16:creationId xmlns:a16="http://schemas.microsoft.com/office/drawing/2014/main" id="{B6841AA2-CCD0-F919-11CA-2155D1726DAA}"/>
              </a:ext>
            </a:extLst>
          </p:cNvPr>
          <p:cNvGrpSpPr/>
          <p:nvPr/>
        </p:nvGrpSpPr>
        <p:grpSpPr>
          <a:xfrm>
            <a:off x="0" y="9395405"/>
            <a:ext cx="18292465" cy="889084"/>
            <a:chOff x="0" y="0"/>
            <a:chExt cx="4817769" cy="234162"/>
          </a:xfrm>
        </p:grpSpPr>
        <p:sp>
          <p:nvSpPr>
            <p:cNvPr id="10" name="Freeform 10">
              <a:extLst>
                <a:ext uri="{FF2B5EF4-FFF2-40B4-BE49-F238E27FC236}">
                  <a16:creationId xmlns:a16="http://schemas.microsoft.com/office/drawing/2014/main" id="{D118363B-E7DA-16AB-F467-A45E7E03153D}"/>
                </a:ext>
              </a:extLst>
            </p:cNvPr>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rgbClr val="3B679A"/>
            </a:solidFill>
          </p:spPr>
        </p:sp>
        <p:sp>
          <p:nvSpPr>
            <p:cNvPr id="11" name="TextBox 11">
              <a:extLst>
                <a:ext uri="{FF2B5EF4-FFF2-40B4-BE49-F238E27FC236}">
                  <a16:creationId xmlns:a16="http://schemas.microsoft.com/office/drawing/2014/main" id="{5310D859-8E4B-6B56-EE06-5588AA50DFF5}"/>
                </a:ext>
              </a:extLst>
            </p:cNvPr>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2" name="Freeform 12">
            <a:extLst>
              <a:ext uri="{FF2B5EF4-FFF2-40B4-BE49-F238E27FC236}">
                <a16:creationId xmlns:a16="http://schemas.microsoft.com/office/drawing/2014/main" id="{7344C3D5-53B8-32F4-A6FE-63F48E5363B2}"/>
              </a:ext>
            </a:extLst>
          </p:cNvPr>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a:extLst>
              <a:ext uri="{FF2B5EF4-FFF2-40B4-BE49-F238E27FC236}">
                <a16:creationId xmlns:a16="http://schemas.microsoft.com/office/drawing/2014/main" id="{3BECCAB4-F11E-3EAD-86F6-39020D2786BD}"/>
              </a:ext>
            </a:extLst>
          </p:cNvPr>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4" name="Freeform 14">
            <a:extLst>
              <a:ext uri="{FF2B5EF4-FFF2-40B4-BE49-F238E27FC236}">
                <a16:creationId xmlns:a16="http://schemas.microsoft.com/office/drawing/2014/main" id="{C1068E0B-AAC4-3C6D-7291-990D8589B9AB}"/>
              </a:ext>
            </a:extLst>
          </p:cNvPr>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a:extLst>
              <a:ext uri="{FF2B5EF4-FFF2-40B4-BE49-F238E27FC236}">
                <a16:creationId xmlns:a16="http://schemas.microsoft.com/office/drawing/2014/main" id="{8945470C-2765-436F-BD92-909EE4844C92}"/>
              </a:ext>
            </a:extLst>
          </p:cNvPr>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16">
            <a:extLst>
              <a:ext uri="{FF2B5EF4-FFF2-40B4-BE49-F238E27FC236}">
                <a16:creationId xmlns:a16="http://schemas.microsoft.com/office/drawing/2014/main" id="{1CE29B8E-3AAA-C28E-F546-967402158BF6}"/>
              </a:ext>
            </a:extLst>
          </p:cNvPr>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7" name="Freeform 17">
            <a:extLst>
              <a:ext uri="{FF2B5EF4-FFF2-40B4-BE49-F238E27FC236}">
                <a16:creationId xmlns:a16="http://schemas.microsoft.com/office/drawing/2014/main" id="{9FD48923-AD1A-CEF2-1DB0-7CA639790B29}"/>
              </a:ext>
            </a:extLst>
          </p:cNvPr>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Freeform 18">
            <a:extLst>
              <a:ext uri="{FF2B5EF4-FFF2-40B4-BE49-F238E27FC236}">
                <a16:creationId xmlns:a16="http://schemas.microsoft.com/office/drawing/2014/main" id="{F0238F04-EBB7-82F8-C321-B06DA56E9563}"/>
              </a:ext>
            </a:extLst>
          </p:cNvPr>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Freeform 19">
            <a:extLst>
              <a:ext uri="{FF2B5EF4-FFF2-40B4-BE49-F238E27FC236}">
                <a16:creationId xmlns:a16="http://schemas.microsoft.com/office/drawing/2014/main" id="{D2F6FA86-85E5-7D87-1E53-AE3269D082B1}"/>
              </a:ext>
            </a:extLst>
          </p:cNvPr>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1" name="TextBox 21">
            <a:extLst>
              <a:ext uri="{FF2B5EF4-FFF2-40B4-BE49-F238E27FC236}">
                <a16:creationId xmlns:a16="http://schemas.microsoft.com/office/drawing/2014/main" id="{86D17F99-0ECC-2E24-1CA8-27266CB4625E}"/>
              </a:ext>
            </a:extLst>
          </p:cNvPr>
          <p:cNvSpPr txBox="1"/>
          <p:nvPr/>
        </p:nvSpPr>
        <p:spPr>
          <a:xfrm>
            <a:off x="1595339" y="445993"/>
            <a:ext cx="9659493" cy="359137"/>
          </a:xfrm>
          <a:prstGeom prst="rect">
            <a:avLst/>
          </a:prstGeom>
        </p:spPr>
        <p:txBody>
          <a:bodyPr lIns="0" tIns="0" rIns="0" bIns="0" rtlCol="0" anchor="t">
            <a:spAutoFit/>
          </a:bodyPr>
          <a:lstStyle/>
          <a:p>
            <a:pPr algn="l">
              <a:lnSpc>
                <a:spcPts val="2919"/>
              </a:lnSpc>
              <a:spcBef>
                <a:spcPct val="0"/>
              </a:spcBef>
            </a:pPr>
            <a:r>
              <a:rPr lang="en-US" sz="2085" b="1" dirty="0">
                <a:solidFill>
                  <a:schemeClr val="tx2"/>
                </a:solidFill>
                <a:latin typeface="+mj-lt"/>
              </a:rPr>
              <a:t>DESEMNAREA PROCENTUALĂ (MECANISMUL 2%)</a:t>
            </a:r>
          </a:p>
        </p:txBody>
      </p:sp>
      <p:sp>
        <p:nvSpPr>
          <p:cNvPr id="24" name="TextBox 24">
            <a:extLst>
              <a:ext uri="{FF2B5EF4-FFF2-40B4-BE49-F238E27FC236}">
                <a16:creationId xmlns:a16="http://schemas.microsoft.com/office/drawing/2014/main" id="{A97B262A-10C5-96EB-A8FB-3E67E063C36E}"/>
              </a:ext>
            </a:extLst>
          </p:cNvPr>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5" name="TextBox 25">
            <a:extLst>
              <a:ext uri="{FF2B5EF4-FFF2-40B4-BE49-F238E27FC236}">
                <a16:creationId xmlns:a16="http://schemas.microsoft.com/office/drawing/2014/main" id="{E5EDDDB0-1B2E-3C10-30F5-0DE83D395D3F}"/>
              </a:ext>
            </a:extLst>
          </p:cNvPr>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6" name="TextBox 26">
            <a:extLst>
              <a:ext uri="{FF2B5EF4-FFF2-40B4-BE49-F238E27FC236}">
                <a16:creationId xmlns:a16="http://schemas.microsoft.com/office/drawing/2014/main" id="{ADCFFCD7-204F-F68F-7FDA-E37C8E54C20A}"/>
              </a:ext>
            </a:extLst>
          </p:cNvPr>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7" name="TextBox 27">
            <a:extLst>
              <a:ext uri="{FF2B5EF4-FFF2-40B4-BE49-F238E27FC236}">
                <a16:creationId xmlns:a16="http://schemas.microsoft.com/office/drawing/2014/main" id="{29E0691E-F612-71BB-0305-9C6C5C28C283}"/>
              </a:ext>
            </a:extLst>
          </p:cNvPr>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8" name="TextBox 28">
            <a:extLst>
              <a:ext uri="{FF2B5EF4-FFF2-40B4-BE49-F238E27FC236}">
                <a16:creationId xmlns:a16="http://schemas.microsoft.com/office/drawing/2014/main" id="{D8B690D4-1468-1895-6F08-2010EACEAE2D}"/>
              </a:ext>
            </a:extLst>
          </p:cNvPr>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9" name="TextBox 29">
            <a:extLst>
              <a:ext uri="{FF2B5EF4-FFF2-40B4-BE49-F238E27FC236}">
                <a16:creationId xmlns:a16="http://schemas.microsoft.com/office/drawing/2014/main" id="{26B7AC73-C59F-1B89-2FEE-9308F9E71329}"/>
              </a:ext>
            </a:extLst>
          </p:cNvPr>
          <p:cNvSpPr txBox="1"/>
          <p:nvPr/>
        </p:nvSpPr>
        <p:spPr>
          <a:xfrm>
            <a:off x="16568294" y="9663310"/>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0" name="TextBox 30">
            <a:extLst>
              <a:ext uri="{FF2B5EF4-FFF2-40B4-BE49-F238E27FC236}">
                <a16:creationId xmlns:a16="http://schemas.microsoft.com/office/drawing/2014/main" id="{975FE6B3-F979-7F35-FA66-C519B4FB159C}"/>
              </a:ext>
            </a:extLst>
          </p:cNvPr>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1" name="TextBox 31">
            <a:extLst>
              <a:ext uri="{FF2B5EF4-FFF2-40B4-BE49-F238E27FC236}">
                <a16:creationId xmlns:a16="http://schemas.microsoft.com/office/drawing/2014/main" id="{E18E2A3B-2353-B269-BD55-B26130E5E40D}"/>
              </a:ext>
            </a:extLst>
          </p:cNvPr>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2" name="Диаграмма 33">
            <a:extLst>
              <a:ext uri="{FF2B5EF4-FFF2-40B4-BE49-F238E27FC236}">
                <a16:creationId xmlns:a16="http://schemas.microsoft.com/office/drawing/2014/main" id="{1FD2CBCE-23DC-8E79-A5EF-7632D881BA73}"/>
              </a:ext>
            </a:extLst>
          </p:cNvPr>
          <p:cNvGraphicFramePr/>
          <p:nvPr>
            <p:extLst>
              <p:ext uri="{D42A27DB-BD31-4B8C-83A1-F6EECF244321}">
                <p14:modId xmlns:p14="http://schemas.microsoft.com/office/powerpoint/2010/main" val="77928643"/>
              </p:ext>
            </p:extLst>
          </p:nvPr>
        </p:nvGraphicFramePr>
        <p:xfrm>
          <a:off x="996279" y="1761831"/>
          <a:ext cx="16383000" cy="6951819"/>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34630012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00784" y="2931863"/>
            <a:ext cx="15626538" cy="2749727"/>
          </a:xfrm>
          <a:prstGeom prst="rect">
            <a:avLst/>
          </a:prstGeom>
        </p:spPr>
        <p:txBody>
          <a:bodyPr wrap="square" lIns="0" tIns="0" rIns="0" bIns="0" rtlCol="0" anchor="t">
            <a:spAutoFit/>
          </a:bodyPr>
          <a:lstStyle/>
          <a:p>
            <a:pPr algn="ctr">
              <a:lnSpc>
                <a:spcPts val="6692"/>
              </a:lnSpc>
              <a:spcBef>
                <a:spcPct val="0"/>
              </a:spcBef>
            </a:pPr>
            <a:r>
              <a:rPr lang="ro-RO" sz="7200" b="1" noProof="0" dirty="0">
                <a:solidFill>
                  <a:schemeClr val="tx2"/>
                </a:solidFill>
                <a:latin typeface="+mj-lt"/>
              </a:rPr>
              <a:t>IMPOZITUL PE VENIT</a:t>
            </a:r>
          </a:p>
          <a:p>
            <a:pPr algn="ctr">
              <a:lnSpc>
                <a:spcPts val="4920"/>
              </a:lnSpc>
              <a:spcBef>
                <a:spcPct val="0"/>
              </a:spcBef>
            </a:pPr>
            <a:r>
              <a:rPr lang="ro-RO" sz="5400" noProof="0" dirty="0">
                <a:solidFill>
                  <a:schemeClr val="tx2"/>
                </a:solidFill>
                <a:latin typeface="+mj-lt"/>
              </a:rPr>
              <a:t> </a:t>
            </a:r>
          </a:p>
          <a:p>
            <a:pPr algn="ctr">
              <a:lnSpc>
                <a:spcPts val="4920"/>
              </a:lnSpc>
              <a:spcBef>
                <a:spcPct val="0"/>
              </a:spcBef>
            </a:pPr>
            <a:r>
              <a:rPr lang="ro-RO" sz="4800" noProof="0" dirty="0">
                <a:solidFill>
                  <a:schemeClr val="tx2"/>
                </a:solidFill>
                <a:latin typeface="+mj-lt"/>
              </a:rPr>
              <a:t>al persoanelor juridice și persoanele fizice care desfășoară activitate de întreprinzător </a:t>
            </a:r>
          </a:p>
        </p:txBody>
      </p:sp>
      <p:grpSp>
        <p:nvGrpSpPr>
          <p:cNvPr id="5" name="Group 5"/>
          <p:cNvGrpSpPr/>
          <p:nvPr/>
        </p:nvGrpSpPr>
        <p:grpSpPr>
          <a:xfrm>
            <a:off x="0" y="9395405"/>
            <a:ext cx="18292465" cy="889084"/>
            <a:chOff x="0" y="0"/>
            <a:chExt cx="4817769" cy="234162"/>
          </a:xfrm>
          <a:solidFill>
            <a:schemeClr val="tx2"/>
          </a:solidFill>
        </p:grpSpPr>
        <p:sp>
          <p:nvSpPr>
            <p:cNvPr id="6" name="Freeform 6"/>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grpFill/>
          </p:spPr>
        </p:sp>
        <p:sp>
          <p:nvSpPr>
            <p:cNvPr id="7" name="TextBox 7"/>
            <p:cNvSpPr txBox="1"/>
            <p:nvPr/>
          </p:nvSpPr>
          <p:spPr>
            <a:xfrm>
              <a:off x="0" y="-47625"/>
              <a:ext cx="4817769" cy="281787"/>
            </a:xfrm>
            <a:prstGeom prst="rect">
              <a:avLst/>
            </a:prstGeom>
            <a:solidFill>
              <a:schemeClr val="accent1">
                <a:lumMod val="75000"/>
              </a:schemeClr>
            </a:solidFill>
          </p:spPr>
          <p:txBody>
            <a:bodyPr lIns="50800" tIns="50800" rIns="50800" bIns="50800" rtlCol="0" anchor="ctr"/>
            <a:lstStyle/>
            <a:p>
              <a:pPr algn="ctr">
                <a:lnSpc>
                  <a:spcPts val="2414"/>
                </a:lnSpc>
              </a:pPr>
              <a:endParaRPr/>
            </a:p>
          </p:txBody>
        </p:sp>
      </p:grpSp>
      <p:sp>
        <p:nvSpPr>
          <p:cNvPr id="8" name="Freeform 8"/>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4">
              <a:extLst>
                <a:ext uri="{96DAC541-7B7A-43D3-8B79-37D633B846F1}">
                  <asvg:svgBlip xmlns:asvg="http://schemas.microsoft.com/office/drawing/2016/SVG/main" r:embed="rId5"/>
                </a:ext>
              </a:extLst>
            </a:blip>
            <a:stretch>
              <a:fillRect l="-1035" r="-1035"/>
            </a:stretch>
          </a:blipFill>
        </p:spPr>
      </p:sp>
      <p:sp>
        <p:nvSpPr>
          <p:cNvPr id="10" name="Freeform 10"/>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Freeform 15"/>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6" name="TextBox 16"/>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17" name="TextBox 17"/>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18" name="TextBox 18"/>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19" name="TextBox 19"/>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0" name="TextBox 20"/>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1" name="TextBox 21"/>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22" name="TextBox 22"/>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23" name="TextBox 23"/>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65" y="0"/>
            <a:ext cx="18296930" cy="10287000"/>
          </a:xfrm>
          <a:custGeom>
            <a:avLst/>
            <a:gdLst/>
            <a:ahLst/>
            <a:cxnLst/>
            <a:rect l="l" t="t" r="r" b="b"/>
            <a:pathLst>
              <a:path w="18296930" h="10287000">
                <a:moveTo>
                  <a:pt x="0" y="0"/>
                </a:moveTo>
                <a:lnTo>
                  <a:pt x="18296930" y="0"/>
                </a:lnTo>
                <a:lnTo>
                  <a:pt x="18296930" y="10287000"/>
                </a:lnTo>
                <a:lnTo>
                  <a:pt x="0" y="10287000"/>
                </a:lnTo>
                <a:lnTo>
                  <a:pt x="0" y="0"/>
                </a:lnTo>
                <a:close/>
              </a:path>
            </a:pathLst>
          </a:custGeom>
          <a:blipFill>
            <a:blip r:embed="rId2">
              <a:alphaModFix amt="30000"/>
            </a:blip>
            <a:stretch>
              <a:fillRect t="-15587" b="-15587"/>
            </a:stretch>
          </a:blipFill>
        </p:spPr>
      </p:sp>
      <p:grpSp>
        <p:nvGrpSpPr>
          <p:cNvPr id="3" name="Group 3"/>
          <p:cNvGrpSpPr/>
          <p:nvPr/>
        </p:nvGrpSpPr>
        <p:grpSpPr>
          <a:xfrm>
            <a:off x="-4465" y="6667500"/>
            <a:ext cx="18301391" cy="3616990"/>
            <a:chOff x="0" y="0"/>
            <a:chExt cx="5059411" cy="866616"/>
          </a:xfrm>
        </p:grpSpPr>
        <p:sp>
          <p:nvSpPr>
            <p:cNvPr id="4" name="Freeform 4"/>
            <p:cNvSpPr/>
            <p:nvPr/>
          </p:nvSpPr>
          <p:spPr>
            <a:xfrm>
              <a:off x="0" y="0"/>
              <a:ext cx="5059411" cy="866616"/>
            </a:xfrm>
            <a:prstGeom prst="rect">
              <a:avLst/>
            </a:prstGeom>
            <a:solidFill>
              <a:srgbClr val="3B679A"/>
            </a:solidFill>
          </p:spPr>
        </p:sp>
        <p:sp>
          <p:nvSpPr>
            <p:cNvPr id="5" name="TextBox 5"/>
            <p:cNvSpPr txBox="1"/>
            <p:nvPr/>
          </p:nvSpPr>
          <p:spPr>
            <a:xfrm>
              <a:off x="0" y="-38100"/>
              <a:ext cx="5059411" cy="904716"/>
            </a:xfrm>
            <a:prstGeom prst="rect">
              <a:avLst/>
            </a:prstGeom>
          </p:spPr>
          <p:txBody>
            <a:bodyPr lIns="71403" tIns="71403" rIns="71403" bIns="71403" rtlCol="0" anchor="ctr"/>
            <a:lstStyle/>
            <a:p>
              <a:pPr algn="ctr">
                <a:lnSpc>
                  <a:spcPts val="2754"/>
                </a:lnSpc>
              </a:pPr>
              <a:endParaRPr/>
            </a:p>
          </p:txBody>
        </p:sp>
      </p:grpSp>
      <p:sp>
        <p:nvSpPr>
          <p:cNvPr id="6" name="Freeform 6"/>
          <p:cNvSpPr/>
          <p:nvPr/>
        </p:nvSpPr>
        <p:spPr>
          <a:xfrm>
            <a:off x="2854578" y="1030708"/>
            <a:ext cx="12578843" cy="5220220"/>
          </a:xfrm>
          <a:custGeom>
            <a:avLst/>
            <a:gdLst/>
            <a:ahLst/>
            <a:cxnLst/>
            <a:rect l="l" t="t" r="r" b="b"/>
            <a:pathLst>
              <a:path w="12578843" h="5220220">
                <a:moveTo>
                  <a:pt x="0" y="0"/>
                </a:moveTo>
                <a:lnTo>
                  <a:pt x="12578844" y="0"/>
                </a:lnTo>
                <a:lnTo>
                  <a:pt x="12578844" y="5220220"/>
                </a:lnTo>
                <a:lnTo>
                  <a:pt x="0" y="5220220"/>
                </a:lnTo>
                <a:lnTo>
                  <a:pt x="0" y="0"/>
                </a:lnTo>
                <a:close/>
              </a:path>
            </a:pathLst>
          </a:custGeom>
          <a:blipFill>
            <a:blip r:embed="rId3"/>
            <a:stretch>
              <a:fillRect/>
            </a:stretch>
          </a:blipFill>
        </p:spPr>
      </p:sp>
      <p:sp>
        <p:nvSpPr>
          <p:cNvPr id="7" name="TextBox 7"/>
          <p:cNvSpPr txBox="1"/>
          <p:nvPr/>
        </p:nvSpPr>
        <p:spPr>
          <a:xfrm>
            <a:off x="391689" y="7080020"/>
            <a:ext cx="17504620" cy="1190839"/>
          </a:xfrm>
          <a:prstGeom prst="rect">
            <a:avLst/>
          </a:prstGeom>
        </p:spPr>
        <p:txBody>
          <a:bodyPr lIns="0" tIns="0" rIns="0" bIns="0" rtlCol="0" anchor="t">
            <a:spAutoFit/>
          </a:bodyPr>
          <a:lstStyle/>
          <a:p>
            <a:pPr algn="ctr">
              <a:lnSpc>
                <a:spcPts val="9869"/>
              </a:lnSpc>
              <a:spcBef>
                <a:spcPct val="0"/>
              </a:spcBef>
            </a:pPr>
            <a:r>
              <a:rPr lang="ro-RO" sz="7049" b="1" dirty="0">
                <a:solidFill>
                  <a:srgbClr val="FFFFFF"/>
                </a:solidFill>
                <a:latin typeface="+mj-lt"/>
              </a:rPr>
              <a:t>Vă mulțumim pentru atenție!</a:t>
            </a:r>
            <a:endParaRPr lang="en-US" sz="7049" b="1" dirty="0">
              <a:solidFill>
                <a:srgbClr val="FFFFFF"/>
              </a:solidFill>
              <a:latin typeface="+mj-lt"/>
            </a:endParaRPr>
          </a:p>
        </p:txBody>
      </p:sp>
      <p:grpSp>
        <p:nvGrpSpPr>
          <p:cNvPr id="8" name="Group 8"/>
          <p:cNvGrpSpPr/>
          <p:nvPr/>
        </p:nvGrpSpPr>
        <p:grpSpPr>
          <a:xfrm>
            <a:off x="0" y="9395405"/>
            <a:ext cx="18292465" cy="889084"/>
            <a:chOff x="0" y="0"/>
            <a:chExt cx="4817769" cy="234162"/>
          </a:xfrm>
          <a:solidFill>
            <a:srgbClr val="3B679A"/>
          </a:solidFill>
        </p:grpSpPr>
        <p:sp>
          <p:nvSpPr>
            <p:cNvPr id="9" name="Freeform 9"/>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grpFill/>
          </p:spPr>
        </p:sp>
        <p:sp>
          <p:nvSpPr>
            <p:cNvPr id="10" name="TextBox 10"/>
            <p:cNvSpPr txBox="1"/>
            <p:nvPr/>
          </p:nvSpPr>
          <p:spPr>
            <a:xfrm>
              <a:off x="0" y="-47625"/>
              <a:ext cx="4817769" cy="281787"/>
            </a:xfrm>
            <a:prstGeom prst="rect">
              <a:avLst/>
            </a:prstGeom>
            <a:grpFill/>
          </p:spPr>
          <p:txBody>
            <a:bodyPr lIns="50800" tIns="50800" rIns="50800" bIns="50800" rtlCol="0" anchor="ctr"/>
            <a:lstStyle/>
            <a:p>
              <a:pPr algn="ctr">
                <a:lnSpc>
                  <a:spcPts val="2414"/>
                </a:lnSpc>
              </a:pPr>
              <a:endParaRPr/>
            </a:p>
          </p:txBody>
        </p:sp>
      </p:grpSp>
      <p:sp>
        <p:nvSpPr>
          <p:cNvPr id="11" name="Freeform 11"/>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6">
              <a:extLst>
                <a:ext uri="{96DAC541-7B7A-43D3-8B79-37D633B846F1}">
                  <asvg:svgBlip xmlns:asvg="http://schemas.microsoft.com/office/drawing/2016/SVG/main" r:embed="rId7"/>
                </a:ext>
              </a:extLst>
            </a:blip>
            <a:stretch>
              <a:fillRect l="-1035" r="-1035"/>
            </a:stretch>
          </a:blipFill>
        </p:spPr>
      </p:sp>
      <p:sp>
        <p:nvSpPr>
          <p:cNvPr id="13" name="Freeform 13"/>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6" name="Freeform 16"/>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7" name="Freeform 17"/>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8" name="Freeform 18"/>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9" name="TextBox 19"/>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0" name="TextBox 20"/>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1" name="TextBox 21"/>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2" name="TextBox 22"/>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3" name="TextBox 23"/>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24" name="TextBox 24"/>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25" name="TextBox 25"/>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26" name="TextBox 26"/>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cxnSp>
        <p:nvCxnSpPr>
          <p:cNvPr id="27" name="Conector drept 26">
            <a:extLst>
              <a:ext uri="{FF2B5EF4-FFF2-40B4-BE49-F238E27FC236}">
                <a16:creationId xmlns:a16="http://schemas.microsoft.com/office/drawing/2014/main" id="{F4F9CC3E-85C6-2264-2803-959A85B9552A}"/>
              </a:ext>
            </a:extLst>
          </p:cNvPr>
          <p:cNvCxnSpPr/>
          <p:nvPr/>
        </p:nvCxnSpPr>
        <p:spPr>
          <a:xfrm>
            <a:off x="1066800" y="8953500"/>
            <a:ext cx="16189164"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6"/>
          <p:cNvGrpSpPr/>
          <p:nvPr/>
        </p:nvGrpSpPr>
        <p:grpSpPr>
          <a:xfrm rot="10800000" flipH="1">
            <a:off x="-4465" y="-21091"/>
            <a:ext cx="11949203" cy="1397986"/>
            <a:chOff x="0" y="0"/>
            <a:chExt cx="3148652" cy="515802"/>
          </a:xfrm>
        </p:grpSpPr>
        <p:sp>
          <p:nvSpPr>
            <p:cNvPr id="17" name="Freeform 17"/>
            <p:cNvSpPr/>
            <p:nvPr/>
          </p:nvSpPr>
          <p:spPr>
            <a:xfrm>
              <a:off x="0" y="0"/>
              <a:ext cx="3148652" cy="515802"/>
            </a:xfrm>
            <a:prstGeom prst="round1Rect">
              <a:avLst/>
            </a:prstGeom>
            <a:solidFill>
              <a:srgbClr val="D9D9D9"/>
            </a:solidFill>
          </p:spPr>
        </p:sp>
        <p:sp>
          <p:nvSpPr>
            <p:cNvPr id="18" name="TextBox 18"/>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19" name="Freeform 19"/>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23" name="TextBox 23"/>
          <p:cNvSpPr txBox="1"/>
          <p:nvPr/>
        </p:nvSpPr>
        <p:spPr>
          <a:xfrm>
            <a:off x="1602228" y="313696"/>
            <a:ext cx="8740896" cy="715004"/>
          </a:xfrm>
          <a:prstGeom prst="rect">
            <a:avLst/>
          </a:prstGeom>
        </p:spPr>
        <p:txBody>
          <a:bodyPr lIns="0" tIns="0" rIns="0" bIns="0" rtlCol="0" anchor="t">
            <a:spAutoFit/>
          </a:bodyPr>
          <a:lstStyle/>
          <a:p>
            <a:pPr algn="l">
              <a:lnSpc>
                <a:spcPts val="2919"/>
              </a:lnSpc>
              <a:spcBef>
                <a:spcPct val="0"/>
              </a:spcBef>
            </a:pPr>
            <a:r>
              <a:rPr lang="ro-RO" sz="2085" b="1" noProof="0" dirty="0">
                <a:solidFill>
                  <a:schemeClr val="tx2"/>
                </a:solidFill>
                <a:latin typeface="+mj-lt"/>
              </a:rPr>
              <a:t>DECLARAŢII PREZENTATE </a:t>
            </a:r>
          </a:p>
          <a:p>
            <a:pPr algn="l">
              <a:lnSpc>
                <a:spcPts val="2919"/>
              </a:lnSpc>
              <a:spcBef>
                <a:spcPct val="0"/>
              </a:spcBef>
            </a:pPr>
            <a:r>
              <a:rPr lang="ro-RO" sz="2085" b="1" i="1" noProof="0" dirty="0">
                <a:solidFill>
                  <a:schemeClr val="tx2"/>
                </a:solidFill>
                <a:latin typeface="+mj-lt"/>
              </a:rPr>
              <a:t>de către persoanele care desfășoară activitate de întreprinzător</a:t>
            </a:r>
          </a:p>
        </p:txBody>
      </p:sp>
      <p:grpSp>
        <p:nvGrpSpPr>
          <p:cNvPr id="24" name="Group 24"/>
          <p:cNvGrpSpPr/>
          <p:nvPr/>
        </p:nvGrpSpPr>
        <p:grpSpPr>
          <a:xfrm>
            <a:off x="0" y="9395405"/>
            <a:ext cx="18292465" cy="889084"/>
            <a:chOff x="0" y="0"/>
            <a:chExt cx="4817769" cy="234162"/>
          </a:xfrm>
          <a:solidFill>
            <a:schemeClr val="tx2"/>
          </a:solidFill>
        </p:grpSpPr>
        <p:sp>
          <p:nvSpPr>
            <p:cNvPr id="25" name="Freeform 25"/>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grpFill/>
          </p:spPr>
        </p:sp>
        <p:sp>
          <p:nvSpPr>
            <p:cNvPr id="26" name="TextBox 26"/>
            <p:cNvSpPr txBox="1"/>
            <p:nvPr/>
          </p:nvSpPr>
          <p:spPr>
            <a:xfrm>
              <a:off x="0" y="-47625"/>
              <a:ext cx="4817769" cy="281787"/>
            </a:xfrm>
            <a:prstGeom prst="rect">
              <a:avLst/>
            </a:prstGeom>
            <a:solidFill>
              <a:schemeClr val="accent1">
                <a:lumMod val="75000"/>
              </a:schemeClr>
            </a:solidFill>
          </p:spPr>
          <p:txBody>
            <a:bodyPr lIns="50800" tIns="50800" rIns="50800" bIns="50800" rtlCol="0" anchor="ctr"/>
            <a:lstStyle/>
            <a:p>
              <a:pPr algn="ctr">
                <a:lnSpc>
                  <a:spcPts val="2414"/>
                </a:lnSpc>
              </a:pPr>
              <a:endParaRPr>
                <a:solidFill>
                  <a:schemeClr val="tx2"/>
                </a:solidFill>
              </a:endParaRPr>
            </a:p>
          </p:txBody>
        </p:sp>
      </p:grpSp>
      <p:sp>
        <p:nvSpPr>
          <p:cNvPr id="27" name="Freeform 27"/>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29" name="Freeform 29"/>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0" name="Freeform 30"/>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1" name="Freeform 31"/>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2" name="Freeform 32"/>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3" name="Freeform 33"/>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4" name="Freeform 34"/>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5" name="TextBox 35"/>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36" name="TextBox 36"/>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37" name="TextBox 37"/>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38" name="TextBox 38"/>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39" name="TextBox 39"/>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40" name="TextBox 40"/>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41" name="TextBox 41"/>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42" name="TextBox 42"/>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 name="Dreptunghi: colțuri rotunjite 2">
            <a:extLst>
              <a:ext uri="{FF2B5EF4-FFF2-40B4-BE49-F238E27FC236}">
                <a16:creationId xmlns:a16="http://schemas.microsoft.com/office/drawing/2014/main" id="{44E193DC-165A-48A3-DA66-DF40C7FD9EAE}"/>
              </a:ext>
            </a:extLst>
          </p:cNvPr>
          <p:cNvSpPr/>
          <p:nvPr/>
        </p:nvSpPr>
        <p:spPr>
          <a:xfrm>
            <a:off x="676686" y="2779333"/>
            <a:ext cx="7543800" cy="312420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MD" sz="16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98 588</a:t>
            </a:r>
            <a:r>
              <a:rPr lang="ro-MD" sz="16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ro-RO" sz="16600" dirty="0">
              <a:effectLst>
                <a:outerShdw blurRad="38100" dist="38100" dir="2700000" algn="tl">
                  <a:srgbClr val="000000">
                    <a:alpha val="43137"/>
                  </a:srgbClr>
                </a:outerShdw>
              </a:effectLst>
            </a:endParaRPr>
          </a:p>
        </p:txBody>
      </p:sp>
      <p:sp>
        <p:nvSpPr>
          <p:cNvPr id="4" name="CasetăText 3">
            <a:extLst>
              <a:ext uri="{FF2B5EF4-FFF2-40B4-BE49-F238E27FC236}">
                <a16:creationId xmlns:a16="http://schemas.microsoft.com/office/drawing/2014/main" id="{ABB9C565-217A-EFB9-29F0-DCE53F07DD25}"/>
              </a:ext>
            </a:extLst>
          </p:cNvPr>
          <p:cNvSpPr txBox="1"/>
          <p:nvPr/>
        </p:nvSpPr>
        <p:spPr>
          <a:xfrm>
            <a:off x="845476" y="5953661"/>
            <a:ext cx="6783872" cy="1323439"/>
          </a:xfrm>
          <a:prstGeom prst="rect">
            <a:avLst/>
          </a:prstGeom>
          <a:noFill/>
        </p:spPr>
        <p:txBody>
          <a:bodyPr wrap="square" rtlCol="0">
            <a:spAutoFit/>
          </a:bodyPr>
          <a:lstStyle/>
          <a:p>
            <a:pPr algn="ctr"/>
            <a:r>
              <a:rPr lang="ro-RO" sz="8000" i="1" dirty="0">
                <a:solidFill>
                  <a:schemeClr val="tx2"/>
                </a:solidFill>
              </a:rPr>
              <a:t>declarații</a:t>
            </a:r>
          </a:p>
        </p:txBody>
      </p:sp>
      <p:graphicFrame>
        <p:nvGraphicFramePr>
          <p:cNvPr id="7" name="Diagramă 6">
            <a:extLst>
              <a:ext uri="{FF2B5EF4-FFF2-40B4-BE49-F238E27FC236}">
                <a16:creationId xmlns:a16="http://schemas.microsoft.com/office/drawing/2014/main" id="{BD3BAF24-BD52-DAEF-CF9A-9F07E56DFB87}"/>
              </a:ext>
            </a:extLst>
          </p:cNvPr>
          <p:cNvGraphicFramePr/>
          <p:nvPr>
            <p:extLst>
              <p:ext uri="{D42A27DB-BD31-4B8C-83A1-F6EECF244321}">
                <p14:modId xmlns:p14="http://schemas.microsoft.com/office/powerpoint/2010/main" val="1331145528"/>
              </p:ext>
            </p:extLst>
          </p:nvPr>
        </p:nvGraphicFramePr>
        <p:xfrm>
          <a:off x="9982200" y="1988554"/>
          <a:ext cx="6934200" cy="6309892"/>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4086429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3DDC2-8D9F-2A2F-9608-2B2EE3DE6B5D}"/>
            </a:ext>
          </a:extLst>
        </p:cNvPr>
        <p:cNvGrpSpPr/>
        <p:nvPr/>
      </p:nvGrpSpPr>
      <p:grpSpPr>
        <a:xfrm>
          <a:off x="0" y="0"/>
          <a:ext cx="0" cy="0"/>
          <a:chOff x="0" y="0"/>
          <a:chExt cx="0" cy="0"/>
        </a:xfrm>
      </p:grpSpPr>
      <p:grpSp>
        <p:nvGrpSpPr>
          <p:cNvPr id="42" name="Group 16">
            <a:extLst>
              <a:ext uri="{FF2B5EF4-FFF2-40B4-BE49-F238E27FC236}">
                <a16:creationId xmlns:a16="http://schemas.microsoft.com/office/drawing/2014/main" id="{DA9FFCA7-ED1A-3C10-2304-BA923B80596E}"/>
              </a:ext>
            </a:extLst>
          </p:cNvPr>
          <p:cNvGrpSpPr/>
          <p:nvPr/>
        </p:nvGrpSpPr>
        <p:grpSpPr>
          <a:xfrm rot="10800000" flipH="1">
            <a:off x="-4465" y="-21091"/>
            <a:ext cx="11949203" cy="1397986"/>
            <a:chOff x="0" y="0"/>
            <a:chExt cx="3148652" cy="515802"/>
          </a:xfrm>
        </p:grpSpPr>
        <p:sp>
          <p:nvSpPr>
            <p:cNvPr id="43" name="Freeform 17">
              <a:extLst>
                <a:ext uri="{FF2B5EF4-FFF2-40B4-BE49-F238E27FC236}">
                  <a16:creationId xmlns:a16="http://schemas.microsoft.com/office/drawing/2014/main" id="{F28F925E-7F68-CF5C-8D19-34CB8B689FEB}"/>
                </a:ext>
              </a:extLst>
            </p:cNvPr>
            <p:cNvSpPr/>
            <p:nvPr/>
          </p:nvSpPr>
          <p:spPr>
            <a:xfrm>
              <a:off x="0" y="0"/>
              <a:ext cx="3148652" cy="515802"/>
            </a:xfrm>
            <a:prstGeom prst="round1Rect">
              <a:avLst/>
            </a:prstGeom>
            <a:solidFill>
              <a:srgbClr val="D9D9D9"/>
            </a:solidFill>
          </p:spPr>
        </p:sp>
        <p:sp>
          <p:nvSpPr>
            <p:cNvPr id="44" name="TextBox 18">
              <a:extLst>
                <a:ext uri="{FF2B5EF4-FFF2-40B4-BE49-F238E27FC236}">
                  <a16:creationId xmlns:a16="http://schemas.microsoft.com/office/drawing/2014/main" id="{43C47CCE-724C-7B48-1BE9-E1A41AD2F003}"/>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a:extLst>
              <a:ext uri="{FF2B5EF4-FFF2-40B4-BE49-F238E27FC236}">
                <a16:creationId xmlns:a16="http://schemas.microsoft.com/office/drawing/2014/main" id="{283AB348-7C55-F5BD-788E-B00FA5C4B542}"/>
              </a:ext>
            </a:extLst>
          </p:cNvPr>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7" name="TextBox 7">
            <a:extLst>
              <a:ext uri="{FF2B5EF4-FFF2-40B4-BE49-F238E27FC236}">
                <a16:creationId xmlns:a16="http://schemas.microsoft.com/office/drawing/2014/main" id="{8A49774E-6286-01B5-CD11-24A85182E58F}"/>
              </a:ext>
            </a:extLst>
          </p:cNvPr>
          <p:cNvSpPr txBox="1"/>
          <p:nvPr/>
        </p:nvSpPr>
        <p:spPr>
          <a:xfrm>
            <a:off x="1602228" y="313696"/>
            <a:ext cx="8804698" cy="745589"/>
          </a:xfrm>
          <a:prstGeom prst="rect">
            <a:avLst/>
          </a:prstGeom>
        </p:spPr>
        <p:txBody>
          <a:bodyPr lIns="0" tIns="0" rIns="0" bIns="0" rtlCol="0" anchor="t">
            <a:spAutoFit/>
          </a:bodyPr>
          <a:lstStyle/>
          <a:p>
            <a:pPr algn="l">
              <a:lnSpc>
                <a:spcPts val="2919"/>
              </a:lnSpc>
            </a:pPr>
            <a:r>
              <a:rPr lang="ro-RO" sz="2400" b="1" noProof="0" dirty="0">
                <a:solidFill>
                  <a:schemeClr val="tx2"/>
                </a:solidFill>
                <a:latin typeface="+mj-lt"/>
              </a:rPr>
              <a:t>DECLARAŢII PREZENTATE</a:t>
            </a:r>
          </a:p>
          <a:p>
            <a:pPr algn="l">
              <a:lnSpc>
                <a:spcPts val="2919"/>
              </a:lnSpc>
              <a:spcBef>
                <a:spcPct val="0"/>
              </a:spcBef>
            </a:pPr>
            <a:r>
              <a:rPr lang="ro-RO" sz="2400" b="1" i="1" noProof="0" dirty="0">
                <a:solidFill>
                  <a:schemeClr val="tx2"/>
                </a:solidFill>
                <a:latin typeface="+mj-lt"/>
              </a:rPr>
              <a:t>după modul de recepționare</a:t>
            </a:r>
          </a:p>
        </p:txBody>
      </p:sp>
      <p:grpSp>
        <p:nvGrpSpPr>
          <p:cNvPr id="23" name="Group 23">
            <a:extLst>
              <a:ext uri="{FF2B5EF4-FFF2-40B4-BE49-F238E27FC236}">
                <a16:creationId xmlns:a16="http://schemas.microsoft.com/office/drawing/2014/main" id="{EC89C106-2AE3-A9CF-49E8-B0BA530A387B}"/>
              </a:ext>
            </a:extLst>
          </p:cNvPr>
          <p:cNvGrpSpPr/>
          <p:nvPr/>
        </p:nvGrpSpPr>
        <p:grpSpPr>
          <a:xfrm>
            <a:off x="0" y="9355497"/>
            <a:ext cx="18292465" cy="889084"/>
            <a:chOff x="0" y="0"/>
            <a:chExt cx="4817769" cy="234162"/>
          </a:xfrm>
        </p:grpSpPr>
        <p:sp>
          <p:nvSpPr>
            <p:cNvPr id="24" name="Freeform 24">
              <a:extLst>
                <a:ext uri="{FF2B5EF4-FFF2-40B4-BE49-F238E27FC236}">
                  <a16:creationId xmlns:a16="http://schemas.microsoft.com/office/drawing/2014/main" id="{A55A848C-5CA6-5A4A-3C7E-986796A212D5}"/>
                </a:ext>
              </a:extLst>
            </p:cNvPr>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accent1">
                <a:lumMod val="75000"/>
              </a:schemeClr>
            </a:solidFill>
          </p:spPr>
        </p:sp>
        <p:sp>
          <p:nvSpPr>
            <p:cNvPr id="25" name="TextBox 25">
              <a:extLst>
                <a:ext uri="{FF2B5EF4-FFF2-40B4-BE49-F238E27FC236}">
                  <a16:creationId xmlns:a16="http://schemas.microsoft.com/office/drawing/2014/main" id="{F6FD8B2D-E9E1-96B7-D738-F5ED1A5AD335}"/>
                </a:ext>
              </a:extLst>
            </p:cNvPr>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26" name="Freeform 26">
            <a:extLst>
              <a:ext uri="{FF2B5EF4-FFF2-40B4-BE49-F238E27FC236}">
                <a16:creationId xmlns:a16="http://schemas.microsoft.com/office/drawing/2014/main" id="{4BF42D2E-249A-3F74-342B-C4A766F97F08}"/>
              </a:ext>
            </a:extLst>
          </p:cNvPr>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7" name="Freeform 27">
            <a:extLst>
              <a:ext uri="{FF2B5EF4-FFF2-40B4-BE49-F238E27FC236}">
                <a16:creationId xmlns:a16="http://schemas.microsoft.com/office/drawing/2014/main" id="{F1D9EA04-7A02-677D-9F26-B79C453D11E6}"/>
              </a:ext>
            </a:extLst>
          </p:cNvPr>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28" name="Freeform 28">
            <a:extLst>
              <a:ext uri="{FF2B5EF4-FFF2-40B4-BE49-F238E27FC236}">
                <a16:creationId xmlns:a16="http://schemas.microsoft.com/office/drawing/2014/main" id="{CA446120-AA8A-6B59-9FF0-141E0DDE5A0C}"/>
              </a:ext>
            </a:extLst>
          </p:cNvPr>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9" name="Freeform 29">
            <a:extLst>
              <a:ext uri="{FF2B5EF4-FFF2-40B4-BE49-F238E27FC236}">
                <a16:creationId xmlns:a16="http://schemas.microsoft.com/office/drawing/2014/main" id="{C37700A7-600E-2F63-8011-FB4A65E3B9EA}"/>
              </a:ext>
            </a:extLst>
          </p:cNvPr>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0" name="Freeform 30">
            <a:extLst>
              <a:ext uri="{FF2B5EF4-FFF2-40B4-BE49-F238E27FC236}">
                <a16:creationId xmlns:a16="http://schemas.microsoft.com/office/drawing/2014/main" id="{9C2D2F83-3ED4-23F4-E370-D24157AA5B59}"/>
              </a:ext>
            </a:extLst>
          </p:cNvPr>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1" name="Freeform 31">
            <a:extLst>
              <a:ext uri="{FF2B5EF4-FFF2-40B4-BE49-F238E27FC236}">
                <a16:creationId xmlns:a16="http://schemas.microsoft.com/office/drawing/2014/main" id="{ED292E77-028E-B300-D3B8-600FE91FE941}"/>
              </a:ext>
            </a:extLst>
          </p:cNvPr>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2" name="Freeform 32">
            <a:extLst>
              <a:ext uri="{FF2B5EF4-FFF2-40B4-BE49-F238E27FC236}">
                <a16:creationId xmlns:a16="http://schemas.microsoft.com/office/drawing/2014/main" id="{15CEDBB0-E48C-C485-1A79-D868863CF235}"/>
              </a:ext>
            </a:extLst>
          </p:cNvPr>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3" name="Freeform 33">
            <a:extLst>
              <a:ext uri="{FF2B5EF4-FFF2-40B4-BE49-F238E27FC236}">
                <a16:creationId xmlns:a16="http://schemas.microsoft.com/office/drawing/2014/main" id="{15F90FEA-EC13-D936-7873-E8815B76B755}"/>
              </a:ext>
            </a:extLst>
          </p:cNvPr>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4" name="TextBox 34">
            <a:extLst>
              <a:ext uri="{FF2B5EF4-FFF2-40B4-BE49-F238E27FC236}">
                <a16:creationId xmlns:a16="http://schemas.microsoft.com/office/drawing/2014/main" id="{0A70F74E-A576-B5B9-8C5C-8CBE812AACDB}"/>
              </a:ext>
            </a:extLst>
          </p:cNvPr>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35" name="TextBox 35">
            <a:extLst>
              <a:ext uri="{FF2B5EF4-FFF2-40B4-BE49-F238E27FC236}">
                <a16:creationId xmlns:a16="http://schemas.microsoft.com/office/drawing/2014/main" id="{21E988D6-00E2-341F-E192-C5761394315F}"/>
              </a:ext>
            </a:extLst>
          </p:cNvPr>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36" name="TextBox 36">
            <a:extLst>
              <a:ext uri="{FF2B5EF4-FFF2-40B4-BE49-F238E27FC236}">
                <a16:creationId xmlns:a16="http://schemas.microsoft.com/office/drawing/2014/main" id="{E878A5A0-A8BB-54E6-E16C-14F652E422E8}"/>
              </a:ext>
            </a:extLst>
          </p:cNvPr>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37" name="TextBox 37">
            <a:extLst>
              <a:ext uri="{FF2B5EF4-FFF2-40B4-BE49-F238E27FC236}">
                <a16:creationId xmlns:a16="http://schemas.microsoft.com/office/drawing/2014/main" id="{67E20EBE-AAAD-3838-DD10-5D824309F813}"/>
              </a:ext>
            </a:extLst>
          </p:cNvPr>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38" name="TextBox 38">
            <a:extLst>
              <a:ext uri="{FF2B5EF4-FFF2-40B4-BE49-F238E27FC236}">
                <a16:creationId xmlns:a16="http://schemas.microsoft.com/office/drawing/2014/main" id="{0839CB45-BF21-290A-8549-E2E65C4791C9}"/>
              </a:ext>
            </a:extLst>
          </p:cNvPr>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39" name="TextBox 39">
            <a:extLst>
              <a:ext uri="{FF2B5EF4-FFF2-40B4-BE49-F238E27FC236}">
                <a16:creationId xmlns:a16="http://schemas.microsoft.com/office/drawing/2014/main" id="{4486DC03-5A44-70B0-D5D4-F733BF87B076}"/>
              </a:ext>
            </a:extLst>
          </p:cNvPr>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40" name="TextBox 40">
            <a:extLst>
              <a:ext uri="{FF2B5EF4-FFF2-40B4-BE49-F238E27FC236}">
                <a16:creationId xmlns:a16="http://schemas.microsoft.com/office/drawing/2014/main" id="{954FCCD3-CAD3-E697-967C-ED5A8D6E5315}"/>
              </a:ext>
            </a:extLst>
          </p:cNvPr>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41" name="TextBox 41">
            <a:extLst>
              <a:ext uri="{FF2B5EF4-FFF2-40B4-BE49-F238E27FC236}">
                <a16:creationId xmlns:a16="http://schemas.microsoft.com/office/drawing/2014/main" id="{78AF80A6-DD60-CF35-6DD1-530AC11D3687}"/>
              </a:ext>
            </a:extLst>
          </p:cNvPr>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48" name="Объект 9">
            <a:extLst>
              <a:ext uri="{FF2B5EF4-FFF2-40B4-BE49-F238E27FC236}">
                <a16:creationId xmlns:a16="http://schemas.microsoft.com/office/drawing/2014/main" id="{C7B915D2-6FE4-81EB-7A5B-774B52CBF05C}"/>
              </a:ext>
            </a:extLst>
          </p:cNvPr>
          <p:cNvGraphicFramePr>
            <a:graphicFrameLocks/>
          </p:cNvGraphicFramePr>
          <p:nvPr>
            <p:extLst>
              <p:ext uri="{D42A27DB-BD31-4B8C-83A1-F6EECF244321}">
                <p14:modId xmlns:p14="http://schemas.microsoft.com/office/powerpoint/2010/main" val="3498942592"/>
              </p:ext>
            </p:extLst>
          </p:nvPr>
        </p:nvGraphicFramePr>
        <p:xfrm>
          <a:off x="1371600" y="1638300"/>
          <a:ext cx="15544800" cy="7258682"/>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2866929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16">
            <a:extLst>
              <a:ext uri="{FF2B5EF4-FFF2-40B4-BE49-F238E27FC236}">
                <a16:creationId xmlns:a16="http://schemas.microsoft.com/office/drawing/2014/main" id="{AFB8CCB5-2A89-C30C-DD49-F06C00CA6EA4}"/>
              </a:ext>
            </a:extLst>
          </p:cNvPr>
          <p:cNvGrpSpPr/>
          <p:nvPr/>
        </p:nvGrpSpPr>
        <p:grpSpPr>
          <a:xfrm rot="10800000" flipH="1">
            <a:off x="-4465" y="-21091"/>
            <a:ext cx="11949203" cy="1397986"/>
            <a:chOff x="0" y="0"/>
            <a:chExt cx="3148652" cy="515802"/>
          </a:xfrm>
        </p:grpSpPr>
        <p:sp>
          <p:nvSpPr>
            <p:cNvPr id="43" name="Freeform 17">
              <a:extLst>
                <a:ext uri="{FF2B5EF4-FFF2-40B4-BE49-F238E27FC236}">
                  <a16:creationId xmlns:a16="http://schemas.microsoft.com/office/drawing/2014/main" id="{29F0506D-C791-3C9F-9747-024B2DBE2E69}"/>
                </a:ext>
              </a:extLst>
            </p:cNvPr>
            <p:cNvSpPr/>
            <p:nvPr/>
          </p:nvSpPr>
          <p:spPr>
            <a:xfrm>
              <a:off x="0" y="0"/>
              <a:ext cx="3148652" cy="515802"/>
            </a:xfrm>
            <a:prstGeom prst="round1Rect">
              <a:avLst/>
            </a:prstGeom>
            <a:solidFill>
              <a:srgbClr val="D9D9D9"/>
            </a:solidFill>
          </p:spPr>
        </p:sp>
        <p:sp>
          <p:nvSpPr>
            <p:cNvPr id="44" name="TextBox 18">
              <a:extLst>
                <a:ext uri="{FF2B5EF4-FFF2-40B4-BE49-F238E27FC236}">
                  <a16:creationId xmlns:a16="http://schemas.microsoft.com/office/drawing/2014/main" id="{D3230FD6-CA5A-4ED0-A3AE-E8A2CCBB5C8D}"/>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7" name="TextBox 7"/>
          <p:cNvSpPr txBox="1"/>
          <p:nvPr/>
        </p:nvSpPr>
        <p:spPr>
          <a:xfrm>
            <a:off x="1602228" y="313696"/>
            <a:ext cx="8804698" cy="732060"/>
          </a:xfrm>
          <a:prstGeom prst="rect">
            <a:avLst/>
          </a:prstGeom>
        </p:spPr>
        <p:txBody>
          <a:bodyPr lIns="0" tIns="0" rIns="0" bIns="0" rtlCol="0" anchor="t">
            <a:spAutoFit/>
          </a:bodyPr>
          <a:lstStyle/>
          <a:p>
            <a:pPr algn="l">
              <a:lnSpc>
                <a:spcPts val="2919"/>
              </a:lnSpc>
            </a:pPr>
            <a:r>
              <a:rPr lang="ro-RO" sz="2400" b="1" noProof="0" dirty="0">
                <a:solidFill>
                  <a:schemeClr val="tx2"/>
                </a:solidFill>
                <a:latin typeface="+mj-lt"/>
              </a:rPr>
              <a:t>DECLARAŢII PREZENTATE</a:t>
            </a:r>
          </a:p>
          <a:p>
            <a:pPr algn="l">
              <a:lnSpc>
                <a:spcPts val="2919"/>
              </a:lnSpc>
              <a:spcBef>
                <a:spcPct val="0"/>
              </a:spcBef>
            </a:pPr>
            <a:r>
              <a:rPr lang="ro-RO" sz="2400" b="1" i="1" noProof="0" dirty="0">
                <a:solidFill>
                  <a:schemeClr val="tx2"/>
                </a:solidFill>
                <a:latin typeface="+mj-lt"/>
              </a:rPr>
              <a:t>după tipul declarației</a:t>
            </a:r>
          </a:p>
        </p:txBody>
      </p:sp>
      <p:grpSp>
        <p:nvGrpSpPr>
          <p:cNvPr id="23" name="Group 23"/>
          <p:cNvGrpSpPr/>
          <p:nvPr/>
        </p:nvGrpSpPr>
        <p:grpSpPr>
          <a:xfrm>
            <a:off x="0" y="9395405"/>
            <a:ext cx="18292465" cy="889084"/>
            <a:chOff x="0" y="0"/>
            <a:chExt cx="4817769" cy="234162"/>
          </a:xfrm>
        </p:grpSpPr>
        <p:sp>
          <p:nvSpPr>
            <p:cNvPr id="24" name="Freeform 24"/>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accent1">
                <a:lumMod val="75000"/>
              </a:schemeClr>
            </a:solidFill>
          </p:spPr>
        </p:sp>
        <p:sp>
          <p:nvSpPr>
            <p:cNvPr id="25" name="TextBox 25"/>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26" name="Freeform 26"/>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7" name="Freeform 27"/>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28" name="Freeform 28"/>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9" name="Freeform 29"/>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0" name="Freeform 30"/>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1" name="Freeform 31"/>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2" name="Freeform 32"/>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3" name="Freeform 33"/>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4" name="TextBox 34"/>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35" name="TextBox 35"/>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36" name="TextBox 36"/>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37" name="TextBox 37"/>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38" name="TextBox 38"/>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39" name="TextBox 39"/>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40" name="TextBox 40"/>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41" name="TextBox 41"/>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48" name="Объект 9">
            <a:extLst>
              <a:ext uri="{FF2B5EF4-FFF2-40B4-BE49-F238E27FC236}">
                <a16:creationId xmlns:a16="http://schemas.microsoft.com/office/drawing/2014/main" id="{6C4DCFFD-A66A-7497-224E-8A20D44AE309}"/>
              </a:ext>
            </a:extLst>
          </p:cNvPr>
          <p:cNvGraphicFramePr>
            <a:graphicFrameLocks/>
          </p:cNvGraphicFramePr>
          <p:nvPr>
            <p:extLst>
              <p:ext uri="{D42A27DB-BD31-4B8C-83A1-F6EECF244321}">
                <p14:modId xmlns:p14="http://schemas.microsoft.com/office/powerpoint/2010/main" val="68870357"/>
              </p:ext>
            </p:extLst>
          </p:nvPr>
        </p:nvGraphicFramePr>
        <p:xfrm>
          <a:off x="1066800" y="1828437"/>
          <a:ext cx="16230600" cy="7258682"/>
        </p:xfrm>
        <a:graphic>
          <a:graphicData uri="http://schemas.openxmlformats.org/drawingml/2006/chart">
            <c:chart xmlns:c="http://schemas.openxmlformats.org/drawingml/2006/chart" xmlns:r="http://schemas.openxmlformats.org/officeDocument/2006/relationships" r:id="rId19"/>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F3BAB-8158-111E-3494-6BBA6E2EF88B}"/>
            </a:ext>
          </a:extLst>
        </p:cNvPr>
        <p:cNvGrpSpPr/>
        <p:nvPr/>
      </p:nvGrpSpPr>
      <p:grpSpPr>
        <a:xfrm>
          <a:off x="0" y="0"/>
          <a:ext cx="0" cy="0"/>
          <a:chOff x="0" y="0"/>
          <a:chExt cx="0" cy="0"/>
        </a:xfrm>
      </p:grpSpPr>
      <p:grpSp>
        <p:nvGrpSpPr>
          <p:cNvPr id="33" name="Group 16">
            <a:extLst>
              <a:ext uri="{FF2B5EF4-FFF2-40B4-BE49-F238E27FC236}">
                <a16:creationId xmlns:a16="http://schemas.microsoft.com/office/drawing/2014/main" id="{B26834B7-650B-7A7F-6277-79C8F06311B8}"/>
              </a:ext>
            </a:extLst>
          </p:cNvPr>
          <p:cNvGrpSpPr/>
          <p:nvPr/>
        </p:nvGrpSpPr>
        <p:grpSpPr>
          <a:xfrm rot="10800000" flipH="1">
            <a:off x="-4465" y="-21091"/>
            <a:ext cx="11949203" cy="1397986"/>
            <a:chOff x="0" y="0"/>
            <a:chExt cx="3148652" cy="515802"/>
          </a:xfrm>
        </p:grpSpPr>
        <p:sp>
          <p:nvSpPr>
            <p:cNvPr id="34" name="Freeform 17">
              <a:extLst>
                <a:ext uri="{FF2B5EF4-FFF2-40B4-BE49-F238E27FC236}">
                  <a16:creationId xmlns:a16="http://schemas.microsoft.com/office/drawing/2014/main" id="{78EE461C-505C-E7BB-65D5-1AE9693969FD}"/>
                </a:ext>
              </a:extLst>
            </p:cNvPr>
            <p:cNvSpPr/>
            <p:nvPr/>
          </p:nvSpPr>
          <p:spPr>
            <a:xfrm>
              <a:off x="0" y="0"/>
              <a:ext cx="3148652" cy="515802"/>
            </a:xfrm>
            <a:prstGeom prst="round1Rect">
              <a:avLst/>
            </a:prstGeom>
            <a:solidFill>
              <a:srgbClr val="D9D9D9"/>
            </a:solidFill>
          </p:spPr>
        </p:sp>
        <p:sp>
          <p:nvSpPr>
            <p:cNvPr id="35" name="TextBox 18">
              <a:extLst>
                <a:ext uri="{FF2B5EF4-FFF2-40B4-BE49-F238E27FC236}">
                  <a16:creationId xmlns:a16="http://schemas.microsoft.com/office/drawing/2014/main" id="{26C297CC-4A9C-766F-CA76-7D5AF6C8008E}"/>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a:extLst>
              <a:ext uri="{FF2B5EF4-FFF2-40B4-BE49-F238E27FC236}">
                <a16:creationId xmlns:a16="http://schemas.microsoft.com/office/drawing/2014/main" id="{0209C341-4109-9FCF-1B8B-C691C4BC3626}"/>
              </a:ext>
            </a:extLst>
          </p:cNvPr>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7" name="TextBox 7">
            <a:extLst>
              <a:ext uri="{FF2B5EF4-FFF2-40B4-BE49-F238E27FC236}">
                <a16:creationId xmlns:a16="http://schemas.microsoft.com/office/drawing/2014/main" id="{8D7E60CF-3D38-AED4-4764-F55185434B04}"/>
              </a:ext>
            </a:extLst>
          </p:cNvPr>
          <p:cNvSpPr txBox="1"/>
          <p:nvPr/>
        </p:nvSpPr>
        <p:spPr>
          <a:xfrm>
            <a:off x="1561955" y="266700"/>
            <a:ext cx="9659493" cy="732060"/>
          </a:xfrm>
          <a:prstGeom prst="rect">
            <a:avLst/>
          </a:prstGeom>
        </p:spPr>
        <p:txBody>
          <a:bodyPr lIns="0" tIns="0" rIns="0" bIns="0" rtlCol="0" anchor="t">
            <a:spAutoFit/>
          </a:bodyPr>
          <a:lstStyle/>
          <a:p>
            <a:pPr algn="l">
              <a:lnSpc>
                <a:spcPts val="2919"/>
              </a:lnSpc>
            </a:pPr>
            <a:r>
              <a:rPr lang="ro-RO" sz="2400" b="1" noProof="0" dirty="0">
                <a:solidFill>
                  <a:schemeClr val="tx2"/>
                </a:solidFill>
                <a:latin typeface="+mj-lt"/>
              </a:rPr>
              <a:t>NIVELUL VENITURILOR ȘI CHELTUIELILOR</a:t>
            </a:r>
          </a:p>
          <a:p>
            <a:pPr algn="l">
              <a:lnSpc>
                <a:spcPts val="2919"/>
              </a:lnSpc>
              <a:spcBef>
                <a:spcPct val="0"/>
              </a:spcBef>
            </a:pPr>
            <a:r>
              <a:rPr lang="ro-RO" sz="2400" b="1" i="1" noProof="0" dirty="0">
                <a:solidFill>
                  <a:schemeClr val="tx2"/>
                </a:solidFill>
                <a:latin typeface="+mj-lt"/>
              </a:rPr>
              <a:t>înregistrate de către persoanele care desfășoară activitate de întreprinzător</a:t>
            </a:r>
          </a:p>
        </p:txBody>
      </p:sp>
      <p:grpSp>
        <p:nvGrpSpPr>
          <p:cNvPr id="14" name="Group 14">
            <a:extLst>
              <a:ext uri="{FF2B5EF4-FFF2-40B4-BE49-F238E27FC236}">
                <a16:creationId xmlns:a16="http://schemas.microsoft.com/office/drawing/2014/main" id="{07CCF0C3-E023-E116-8F69-6AAFAA0A1E00}"/>
              </a:ext>
            </a:extLst>
          </p:cNvPr>
          <p:cNvGrpSpPr/>
          <p:nvPr/>
        </p:nvGrpSpPr>
        <p:grpSpPr>
          <a:xfrm>
            <a:off x="0" y="9395405"/>
            <a:ext cx="18292465" cy="889084"/>
            <a:chOff x="0" y="0"/>
            <a:chExt cx="4817769" cy="234162"/>
          </a:xfrm>
        </p:grpSpPr>
        <p:sp>
          <p:nvSpPr>
            <p:cNvPr id="15" name="Freeform 15">
              <a:extLst>
                <a:ext uri="{FF2B5EF4-FFF2-40B4-BE49-F238E27FC236}">
                  <a16:creationId xmlns:a16="http://schemas.microsoft.com/office/drawing/2014/main" id="{5D01B60A-BBA6-68D3-D97C-138E279B67AB}"/>
                </a:ext>
              </a:extLst>
            </p:cNvPr>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accent1">
                <a:lumMod val="75000"/>
              </a:schemeClr>
            </a:solidFill>
          </p:spPr>
        </p:sp>
        <p:sp>
          <p:nvSpPr>
            <p:cNvPr id="16" name="TextBox 16">
              <a:extLst>
                <a:ext uri="{FF2B5EF4-FFF2-40B4-BE49-F238E27FC236}">
                  <a16:creationId xmlns:a16="http://schemas.microsoft.com/office/drawing/2014/main" id="{C7DAF529-3F4D-B2D1-6077-51D3EDAF1976}"/>
                </a:ext>
              </a:extLst>
            </p:cNvPr>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17" name="Freeform 17">
            <a:extLst>
              <a:ext uri="{FF2B5EF4-FFF2-40B4-BE49-F238E27FC236}">
                <a16:creationId xmlns:a16="http://schemas.microsoft.com/office/drawing/2014/main" id="{616FAF81-C3BE-BAD8-0DDA-842D9D308CE5}"/>
              </a:ext>
            </a:extLst>
          </p:cNvPr>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18">
            <a:extLst>
              <a:ext uri="{FF2B5EF4-FFF2-40B4-BE49-F238E27FC236}">
                <a16:creationId xmlns:a16="http://schemas.microsoft.com/office/drawing/2014/main" id="{C4F32591-7EB2-4509-FB2C-CA4348E460ED}"/>
              </a:ext>
            </a:extLst>
          </p:cNvPr>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19" name="Freeform 19">
            <a:extLst>
              <a:ext uri="{FF2B5EF4-FFF2-40B4-BE49-F238E27FC236}">
                <a16:creationId xmlns:a16="http://schemas.microsoft.com/office/drawing/2014/main" id="{417686A8-ADCD-1B3B-A921-9CE72B29587A}"/>
              </a:ext>
            </a:extLst>
          </p:cNvPr>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a:extLst>
              <a:ext uri="{FF2B5EF4-FFF2-40B4-BE49-F238E27FC236}">
                <a16:creationId xmlns:a16="http://schemas.microsoft.com/office/drawing/2014/main" id="{8B60081E-99E5-799D-FEEF-AD5FBA66C95E}"/>
              </a:ext>
            </a:extLst>
          </p:cNvPr>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Freeform 21">
            <a:extLst>
              <a:ext uri="{FF2B5EF4-FFF2-40B4-BE49-F238E27FC236}">
                <a16:creationId xmlns:a16="http://schemas.microsoft.com/office/drawing/2014/main" id="{7D857BBF-403D-33CC-83C6-D619935F4F0E}"/>
              </a:ext>
            </a:extLst>
          </p:cNvPr>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2" name="Freeform 22">
            <a:extLst>
              <a:ext uri="{FF2B5EF4-FFF2-40B4-BE49-F238E27FC236}">
                <a16:creationId xmlns:a16="http://schemas.microsoft.com/office/drawing/2014/main" id="{799C86A7-E781-7424-AF72-70174FAAA94D}"/>
              </a:ext>
            </a:extLst>
          </p:cNvPr>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3" name="Freeform 23">
            <a:extLst>
              <a:ext uri="{FF2B5EF4-FFF2-40B4-BE49-F238E27FC236}">
                <a16:creationId xmlns:a16="http://schemas.microsoft.com/office/drawing/2014/main" id="{290EDCE3-0CD3-4037-374D-805E614B1ECA}"/>
              </a:ext>
            </a:extLst>
          </p:cNvPr>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4" name="Freeform 24">
            <a:extLst>
              <a:ext uri="{FF2B5EF4-FFF2-40B4-BE49-F238E27FC236}">
                <a16:creationId xmlns:a16="http://schemas.microsoft.com/office/drawing/2014/main" id="{A3846A83-6C17-8DEE-DFF4-0EAD2A91D697}"/>
              </a:ext>
            </a:extLst>
          </p:cNvPr>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5" name="TextBox 25">
            <a:extLst>
              <a:ext uri="{FF2B5EF4-FFF2-40B4-BE49-F238E27FC236}">
                <a16:creationId xmlns:a16="http://schemas.microsoft.com/office/drawing/2014/main" id="{BDCFE3DF-71A6-9D9C-5199-B01043E59CEE}"/>
              </a:ext>
            </a:extLst>
          </p:cNvPr>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26" name="TextBox 26">
            <a:extLst>
              <a:ext uri="{FF2B5EF4-FFF2-40B4-BE49-F238E27FC236}">
                <a16:creationId xmlns:a16="http://schemas.microsoft.com/office/drawing/2014/main" id="{8F0F987E-4625-3064-381B-61D28C8537A6}"/>
              </a:ext>
            </a:extLst>
          </p:cNvPr>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27" name="TextBox 27">
            <a:extLst>
              <a:ext uri="{FF2B5EF4-FFF2-40B4-BE49-F238E27FC236}">
                <a16:creationId xmlns:a16="http://schemas.microsoft.com/office/drawing/2014/main" id="{74C021F0-2717-AC1D-B003-2CCF9313008A}"/>
              </a:ext>
            </a:extLst>
          </p:cNvPr>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28" name="TextBox 28">
            <a:extLst>
              <a:ext uri="{FF2B5EF4-FFF2-40B4-BE49-F238E27FC236}">
                <a16:creationId xmlns:a16="http://schemas.microsoft.com/office/drawing/2014/main" id="{3A8BE333-8B23-B97A-2AEB-1B86FCBFB047}"/>
              </a:ext>
            </a:extLst>
          </p:cNvPr>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29" name="TextBox 29">
            <a:extLst>
              <a:ext uri="{FF2B5EF4-FFF2-40B4-BE49-F238E27FC236}">
                <a16:creationId xmlns:a16="http://schemas.microsoft.com/office/drawing/2014/main" id="{49B192E2-721D-BAB4-DC90-47DCF7EF591B}"/>
              </a:ext>
            </a:extLst>
          </p:cNvPr>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30" name="TextBox 30">
            <a:extLst>
              <a:ext uri="{FF2B5EF4-FFF2-40B4-BE49-F238E27FC236}">
                <a16:creationId xmlns:a16="http://schemas.microsoft.com/office/drawing/2014/main" id="{BE17B041-A985-F96B-DF49-605A3B36E561}"/>
              </a:ext>
            </a:extLst>
          </p:cNvPr>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31" name="TextBox 31">
            <a:extLst>
              <a:ext uri="{FF2B5EF4-FFF2-40B4-BE49-F238E27FC236}">
                <a16:creationId xmlns:a16="http://schemas.microsoft.com/office/drawing/2014/main" id="{F8D6E54C-A218-366C-D11B-B7EA5916CEDA}"/>
              </a:ext>
            </a:extLst>
          </p:cNvPr>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32" name="TextBox 32">
            <a:extLst>
              <a:ext uri="{FF2B5EF4-FFF2-40B4-BE49-F238E27FC236}">
                <a16:creationId xmlns:a16="http://schemas.microsoft.com/office/drawing/2014/main" id="{45DC7297-8792-03C0-7312-183EAC3EF790}"/>
              </a:ext>
            </a:extLst>
          </p:cNvPr>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2" name="Chart 1">
            <a:extLst>
              <a:ext uri="{FF2B5EF4-FFF2-40B4-BE49-F238E27FC236}">
                <a16:creationId xmlns:a16="http://schemas.microsoft.com/office/drawing/2014/main" id="{47433E32-88BD-43FC-A622-14DD75C3EE76}"/>
              </a:ext>
            </a:extLst>
          </p:cNvPr>
          <p:cNvGraphicFramePr>
            <a:graphicFrameLocks/>
          </p:cNvGraphicFramePr>
          <p:nvPr>
            <p:extLst>
              <p:ext uri="{D42A27DB-BD31-4B8C-83A1-F6EECF244321}">
                <p14:modId xmlns:p14="http://schemas.microsoft.com/office/powerpoint/2010/main" val="26537563"/>
              </p:ext>
            </p:extLst>
          </p:nvPr>
        </p:nvGraphicFramePr>
        <p:xfrm>
          <a:off x="1151153" y="1509617"/>
          <a:ext cx="15925800" cy="7168540"/>
        </p:xfrm>
        <a:graphic>
          <a:graphicData uri="http://schemas.openxmlformats.org/drawingml/2006/chart">
            <c:chart xmlns:c="http://schemas.openxmlformats.org/drawingml/2006/chart" xmlns:r="http://schemas.openxmlformats.org/officeDocument/2006/relationships" r:id="rId19"/>
          </a:graphicData>
        </a:graphic>
      </p:graphicFrame>
      <p:sp>
        <p:nvSpPr>
          <p:cNvPr id="3" name="Dreptunghi 2">
            <a:extLst>
              <a:ext uri="{FF2B5EF4-FFF2-40B4-BE49-F238E27FC236}">
                <a16:creationId xmlns:a16="http://schemas.microsoft.com/office/drawing/2014/main" id="{1BBD2177-40A4-DBBA-25D6-DAB3AF5B4E5B}"/>
              </a:ext>
            </a:extLst>
          </p:cNvPr>
          <p:cNvSpPr/>
          <p:nvPr/>
        </p:nvSpPr>
        <p:spPr>
          <a:xfrm>
            <a:off x="9988395" y="8338832"/>
            <a:ext cx="1524715" cy="3093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Profit</a:t>
            </a:r>
            <a:endParaRPr lang="ro-RO" dirty="0"/>
          </a:p>
        </p:txBody>
      </p:sp>
      <p:sp>
        <p:nvSpPr>
          <p:cNvPr id="4" name="Dreptunghi 3">
            <a:extLst>
              <a:ext uri="{FF2B5EF4-FFF2-40B4-BE49-F238E27FC236}">
                <a16:creationId xmlns:a16="http://schemas.microsoft.com/office/drawing/2014/main" id="{A3835260-E3D2-0BC3-60EA-EEFE22659616}"/>
              </a:ext>
            </a:extLst>
          </p:cNvPr>
          <p:cNvSpPr/>
          <p:nvPr/>
        </p:nvSpPr>
        <p:spPr>
          <a:xfrm>
            <a:off x="11957479" y="8326000"/>
            <a:ext cx="1790195" cy="2562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dirty="0" err="1"/>
              <a:t>Pierdere</a:t>
            </a:r>
            <a:r>
              <a:rPr lang="en-US" dirty="0"/>
              <a:t>          </a:t>
            </a:r>
            <a:endParaRPr lang="ro-RO" dirty="0"/>
          </a:p>
        </p:txBody>
      </p:sp>
      <p:sp>
        <p:nvSpPr>
          <p:cNvPr id="5" name="Dreptunghi 4">
            <a:extLst>
              <a:ext uri="{FF2B5EF4-FFF2-40B4-BE49-F238E27FC236}">
                <a16:creationId xmlns:a16="http://schemas.microsoft.com/office/drawing/2014/main" id="{E038ACEA-2EA9-64AA-0176-39B0A31107C0}"/>
              </a:ext>
            </a:extLst>
          </p:cNvPr>
          <p:cNvSpPr/>
          <p:nvPr/>
        </p:nvSpPr>
        <p:spPr>
          <a:xfrm>
            <a:off x="13818338" y="8347397"/>
            <a:ext cx="1062650" cy="2562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Impozit</a:t>
            </a:r>
            <a:endParaRPr lang="ro-RO" dirty="0"/>
          </a:p>
        </p:txBody>
      </p:sp>
      <p:sp>
        <p:nvSpPr>
          <p:cNvPr id="8" name="Dreptunghi 7">
            <a:extLst>
              <a:ext uri="{FF2B5EF4-FFF2-40B4-BE49-F238E27FC236}">
                <a16:creationId xmlns:a16="http://schemas.microsoft.com/office/drawing/2014/main" id="{5AE63DBF-7D83-3AFA-F506-4CB0E898A42C}"/>
              </a:ext>
            </a:extLst>
          </p:cNvPr>
          <p:cNvSpPr/>
          <p:nvPr/>
        </p:nvSpPr>
        <p:spPr>
          <a:xfrm>
            <a:off x="7437377" y="8898515"/>
            <a:ext cx="1300824" cy="3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dirty="0"/>
          </a:p>
        </p:txBody>
      </p:sp>
      <p:cxnSp>
        <p:nvCxnSpPr>
          <p:cNvPr id="11" name="Conector drept 10">
            <a:extLst>
              <a:ext uri="{FF2B5EF4-FFF2-40B4-BE49-F238E27FC236}">
                <a16:creationId xmlns:a16="http://schemas.microsoft.com/office/drawing/2014/main" id="{09469CDE-43B9-80BB-72E9-D8F1FB3EB594}"/>
              </a:ext>
            </a:extLst>
          </p:cNvPr>
          <p:cNvCxnSpPr>
            <a:cxnSpLocks/>
          </p:cNvCxnSpPr>
          <p:nvPr/>
        </p:nvCxnSpPr>
        <p:spPr>
          <a:xfrm>
            <a:off x="9834142" y="8478876"/>
            <a:ext cx="552971" cy="391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Conector drept 12">
            <a:extLst>
              <a:ext uri="{FF2B5EF4-FFF2-40B4-BE49-F238E27FC236}">
                <a16:creationId xmlns:a16="http://schemas.microsoft.com/office/drawing/2014/main" id="{96FEA568-4E44-5246-EFC3-38E69C69D5D8}"/>
              </a:ext>
            </a:extLst>
          </p:cNvPr>
          <p:cNvCxnSpPr>
            <a:cxnSpLocks/>
          </p:cNvCxnSpPr>
          <p:nvPr/>
        </p:nvCxnSpPr>
        <p:spPr>
          <a:xfrm flipV="1">
            <a:off x="11443104" y="8482342"/>
            <a:ext cx="501634" cy="45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Conector drept 35">
            <a:extLst>
              <a:ext uri="{FF2B5EF4-FFF2-40B4-BE49-F238E27FC236}">
                <a16:creationId xmlns:a16="http://schemas.microsoft.com/office/drawing/2014/main" id="{282CC5A9-A5CC-67C3-5071-B6DAC8816853}"/>
              </a:ext>
            </a:extLst>
          </p:cNvPr>
          <p:cNvCxnSpPr>
            <a:cxnSpLocks/>
          </p:cNvCxnSpPr>
          <p:nvPr/>
        </p:nvCxnSpPr>
        <p:spPr>
          <a:xfrm>
            <a:off x="13199691" y="8475515"/>
            <a:ext cx="54798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30028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722F0-159D-2EA8-DEC4-1147EC30C3DA}"/>
            </a:ext>
          </a:extLst>
        </p:cNvPr>
        <p:cNvGrpSpPr/>
        <p:nvPr/>
      </p:nvGrpSpPr>
      <p:grpSpPr>
        <a:xfrm>
          <a:off x="0" y="0"/>
          <a:ext cx="0" cy="0"/>
          <a:chOff x="0" y="0"/>
          <a:chExt cx="0" cy="0"/>
        </a:xfrm>
      </p:grpSpPr>
      <p:grpSp>
        <p:nvGrpSpPr>
          <p:cNvPr id="102" name="Group 16">
            <a:extLst>
              <a:ext uri="{FF2B5EF4-FFF2-40B4-BE49-F238E27FC236}">
                <a16:creationId xmlns:a16="http://schemas.microsoft.com/office/drawing/2014/main" id="{64C33269-1503-ED7C-4E7D-65B80E22201A}"/>
              </a:ext>
            </a:extLst>
          </p:cNvPr>
          <p:cNvGrpSpPr/>
          <p:nvPr/>
        </p:nvGrpSpPr>
        <p:grpSpPr>
          <a:xfrm rot="10800000" flipH="1">
            <a:off x="-4465" y="-21091"/>
            <a:ext cx="11949203" cy="1397986"/>
            <a:chOff x="0" y="0"/>
            <a:chExt cx="3148652" cy="515802"/>
          </a:xfrm>
        </p:grpSpPr>
        <p:sp>
          <p:nvSpPr>
            <p:cNvPr id="103" name="Freeform 17">
              <a:extLst>
                <a:ext uri="{FF2B5EF4-FFF2-40B4-BE49-F238E27FC236}">
                  <a16:creationId xmlns:a16="http://schemas.microsoft.com/office/drawing/2014/main" id="{E1A61168-92ED-162D-AD1C-2A94A49E8CC0}"/>
                </a:ext>
              </a:extLst>
            </p:cNvPr>
            <p:cNvSpPr/>
            <p:nvPr/>
          </p:nvSpPr>
          <p:spPr>
            <a:xfrm>
              <a:off x="0" y="0"/>
              <a:ext cx="3148652" cy="515802"/>
            </a:xfrm>
            <a:prstGeom prst="round1Rect">
              <a:avLst/>
            </a:prstGeom>
            <a:solidFill>
              <a:srgbClr val="D9D9D9"/>
            </a:solidFill>
          </p:spPr>
        </p:sp>
        <p:sp>
          <p:nvSpPr>
            <p:cNvPr id="104" name="TextBox 18">
              <a:extLst>
                <a:ext uri="{FF2B5EF4-FFF2-40B4-BE49-F238E27FC236}">
                  <a16:creationId xmlns:a16="http://schemas.microsoft.com/office/drawing/2014/main" id="{5B57C717-B7B0-D66D-272E-08BCD0AA4D0D}"/>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a:extLst>
              <a:ext uri="{FF2B5EF4-FFF2-40B4-BE49-F238E27FC236}">
                <a16:creationId xmlns:a16="http://schemas.microsoft.com/office/drawing/2014/main" id="{589D7286-D112-C7BA-E29A-7C61B3341F03}"/>
              </a:ext>
            </a:extLst>
          </p:cNvPr>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55" name="TextBox 55">
            <a:extLst>
              <a:ext uri="{FF2B5EF4-FFF2-40B4-BE49-F238E27FC236}">
                <a16:creationId xmlns:a16="http://schemas.microsoft.com/office/drawing/2014/main" id="{309C1AC8-EEC5-0236-A8DC-EF20367A0284}"/>
              </a:ext>
            </a:extLst>
          </p:cNvPr>
          <p:cNvSpPr txBox="1"/>
          <p:nvPr/>
        </p:nvSpPr>
        <p:spPr>
          <a:xfrm>
            <a:off x="1561955" y="259816"/>
            <a:ext cx="9659493" cy="732060"/>
          </a:xfrm>
          <a:prstGeom prst="rect">
            <a:avLst/>
          </a:prstGeom>
        </p:spPr>
        <p:txBody>
          <a:bodyPr lIns="0" tIns="0" rIns="0" bIns="0" rtlCol="0" anchor="t">
            <a:spAutoFit/>
          </a:bodyPr>
          <a:lstStyle/>
          <a:p>
            <a:pPr algn="l">
              <a:lnSpc>
                <a:spcPts val="2919"/>
              </a:lnSpc>
            </a:pPr>
            <a:r>
              <a:rPr lang="en-US" sz="2400" b="1" dirty="0">
                <a:solidFill>
                  <a:schemeClr val="tx2"/>
                </a:solidFill>
                <a:latin typeface="+mj-lt"/>
              </a:rPr>
              <a:t>IMPOZIT PE VENIT DECLARAT </a:t>
            </a:r>
          </a:p>
          <a:p>
            <a:pPr algn="l">
              <a:lnSpc>
                <a:spcPts val="2919"/>
              </a:lnSpc>
              <a:spcBef>
                <a:spcPct val="0"/>
              </a:spcBef>
            </a:pPr>
            <a:r>
              <a:rPr lang="en-US" sz="2400" b="1" i="1" dirty="0">
                <a:solidFill>
                  <a:schemeClr val="tx2"/>
                </a:solidFill>
                <a:latin typeface="+mj-lt"/>
              </a:rPr>
              <a:t>pe </a:t>
            </a:r>
            <a:r>
              <a:rPr lang="ro-RO" sz="2400" b="1" i="1" dirty="0">
                <a:solidFill>
                  <a:schemeClr val="tx2"/>
                </a:solidFill>
                <a:latin typeface="+mj-lt"/>
              </a:rPr>
              <a:t>ramuri</a:t>
            </a:r>
            <a:r>
              <a:rPr lang="en-US" sz="2400" b="1" i="1" dirty="0">
                <a:solidFill>
                  <a:schemeClr val="tx2"/>
                </a:solidFill>
                <a:latin typeface="+mj-lt"/>
              </a:rPr>
              <a:t> de </a:t>
            </a:r>
            <a:r>
              <a:rPr lang="ro-RO" sz="2400" b="1" i="1" dirty="0">
                <a:solidFill>
                  <a:schemeClr val="tx2"/>
                </a:solidFill>
                <a:latin typeface="+mj-lt"/>
              </a:rPr>
              <a:t>activitate (ponderea în economia națională)</a:t>
            </a:r>
            <a:endParaRPr lang="en-US" sz="2400" b="1" i="1" dirty="0">
              <a:solidFill>
                <a:schemeClr val="tx2"/>
              </a:solidFill>
              <a:latin typeface="+mj-lt"/>
            </a:endParaRPr>
          </a:p>
        </p:txBody>
      </p:sp>
      <p:grpSp>
        <p:nvGrpSpPr>
          <p:cNvPr id="80" name="Group 80">
            <a:extLst>
              <a:ext uri="{FF2B5EF4-FFF2-40B4-BE49-F238E27FC236}">
                <a16:creationId xmlns:a16="http://schemas.microsoft.com/office/drawing/2014/main" id="{E2D82B5E-41C5-8E50-BBCF-6E18CA994B78}"/>
              </a:ext>
            </a:extLst>
          </p:cNvPr>
          <p:cNvGrpSpPr/>
          <p:nvPr/>
        </p:nvGrpSpPr>
        <p:grpSpPr>
          <a:xfrm>
            <a:off x="0" y="9395405"/>
            <a:ext cx="18292465" cy="889084"/>
            <a:chOff x="0" y="0"/>
            <a:chExt cx="4817769" cy="234162"/>
          </a:xfrm>
        </p:grpSpPr>
        <p:sp>
          <p:nvSpPr>
            <p:cNvPr id="81" name="Freeform 81">
              <a:extLst>
                <a:ext uri="{FF2B5EF4-FFF2-40B4-BE49-F238E27FC236}">
                  <a16:creationId xmlns:a16="http://schemas.microsoft.com/office/drawing/2014/main" id="{447D2476-7BA4-802C-EE80-B7AFF57E4EF3}"/>
                </a:ext>
              </a:extLst>
            </p:cNvPr>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accent1">
                <a:lumMod val="75000"/>
              </a:schemeClr>
            </a:solidFill>
          </p:spPr>
        </p:sp>
        <p:sp>
          <p:nvSpPr>
            <p:cNvPr id="82" name="TextBox 82">
              <a:extLst>
                <a:ext uri="{FF2B5EF4-FFF2-40B4-BE49-F238E27FC236}">
                  <a16:creationId xmlns:a16="http://schemas.microsoft.com/office/drawing/2014/main" id="{B2129999-95D0-A578-5875-55266F5BA88C}"/>
                </a:ext>
              </a:extLst>
            </p:cNvPr>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83" name="Freeform 83">
            <a:extLst>
              <a:ext uri="{FF2B5EF4-FFF2-40B4-BE49-F238E27FC236}">
                <a16:creationId xmlns:a16="http://schemas.microsoft.com/office/drawing/2014/main" id="{9A2C09F1-9BE7-72F0-A34B-87A93A9086FC}"/>
              </a:ext>
            </a:extLst>
          </p:cNvPr>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4" name="Freeform 84">
            <a:extLst>
              <a:ext uri="{FF2B5EF4-FFF2-40B4-BE49-F238E27FC236}">
                <a16:creationId xmlns:a16="http://schemas.microsoft.com/office/drawing/2014/main" id="{C4192787-EDFF-7D37-8730-9E69141F5BFF}"/>
              </a:ext>
            </a:extLst>
          </p:cNvPr>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85" name="Freeform 85">
            <a:extLst>
              <a:ext uri="{FF2B5EF4-FFF2-40B4-BE49-F238E27FC236}">
                <a16:creationId xmlns:a16="http://schemas.microsoft.com/office/drawing/2014/main" id="{A4E95986-AC53-3CC7-A32B-C438D1A50F51}"/>
              </a:ext>
            </a:extLst>
          </p:cNvPr>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6" name="Freeform 86">
            <a:extLst>
              <a:ext uri="{FF2B5EF4-FFF2-40B4-BE49-F238E27FC236}">
                <a16:creationId xmlns:a16="http://schemas.microsoft.com/office/drawing/2014/main" id="{A3382519-7505-CE65-5906-30F8AE42806C}"/>
              </a:ext>
            </a:extLst>
          </p:cNvPr>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7" name="Freeform 87">
            <a:extLst>
              <a:ext uri="{FF2B5EF4-FFF2-40B4-BE49-F238E27FC236}">
                <a16:creationId xmlns:a16="http://schemas.microsoft.com/office/drawing/2014/main" id="{B856D287-56B2-F961-8882-EC49A4387C0D}"/>
              </a:ext>
            </a:extLst>
          </p:cNvPr>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8" name="Freeform 88">
            <a:extLst>
              <a:ext uri="{FF2B5EF4-FFF2-40B4-BE49-F238E27FC236}">
                <a16:creationId xmlns:a16="http://schemas.microsoft.com/office/drawing/2014/main" id="{AC2324E0-F543-96B0-EBF5-B6D0FDC9AA91}"/>
              </a:ext>
            </a:extLst>
          </p:cNvPr>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89" name="Freeform 89">
            <a:extLst>
              <a:ext uri="{FF2B5EF4-FFF2-40B4-BE49-F238E27FC236}">
                <a16:creationId xmlns:a16="http://schemas.microsoft.com/office/drawing/2014/main" id="{60E313FF-6256-A677-9B17-B6E4E2FE7BDB}"/>
              </a:ext>
            </a:extLst>
          </p:cNvPr>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90" name="Freeform 90">
            <a:extLst>
              <a:ext uri="{FF2B5EF4-FFF2-40B4-BE49-F238E27FC236}">
                <a16:creationId xmlns:a16="http://schemas.microsoft.com/office/drawing/2014/main" id="{D8540669-A87C-1F21-3F1E-6F713E9BC638}"/>
              </a:ext>
            </a:extLst>
          </p:cNvPr>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91" name="TextBox 91">
            <a:extLst>
              <a:ext uri="{FF2B5EF4-FFF2-40B4-BE49-F238E27FC236}">
                <a16:creationId xmlns:a16="http://schemas.microsoft.com/office/drawing/2014/main" id="{02FE4670-AADE-79EB-4166-212A029C3A9C}"/>
              </a:ext>
            </a:extLst>
          </p:cNvPr>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92" name="TextBox 92">
            <a:extLst>
              <a:ext uri="{FF2B5EF4-FFF2-40B4-BE49-F238E27FC236}">
                <a16:creationId xmlns:a16="http://schemas.microsoft.com/office/drawing/2014/main" id="{A4E7AAA1-5BE1-A0CE-A511-64989D577233}"/>
              </a:ext>
            </a:extLst>
          </p:cNvPr>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93" name="TextBox 93">
            <a:extLst>
              <a:ext uri="{FF2B5EF4-FFF2-40B4-BE49-F238E27FC236}">
                <a16:creationId xmlns:a16="http://schemas.microsoft.com/office/drawing/2014/main" id="{F6FA4624-D059-5153-4AF0-D90905157C70}"/>
              </a:ext>
            </a:extLst>
          </p:cNvPr>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94" name="TextBox 94">
            <a:extLst>
              <a:ext uri="{FF2B5EF4-FFF2-40B4-BE49-F238E27FC236}">
                <a16:creationId xmlns:a16="http://schemas.microsoft.com/office/drawing/2014/main" id="{366FE130-0883-3274-89DA-448F4ACA6FF9}"/>
              </a:ext>
            </a:extLst>
          </p:cNvPr>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95" name="TextBox 95">
            <a:extLst>
              <a:ext uri="{FF2B5EF4-FFF2-40B4-BE49-F238E27FC236}">
                <a16:creationId xmlns:a16="http://schemas.microsoft.com/office/drawing/2014/main" id="{CAE1C695-0190-C80A-E782-CA37C02F75E4}"/>
              </a:ext>
            </a:extLst>
          </p:cNvPr>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96" name="TextBox 96">
            <a:extLst>
              <a:ext uri="{FF2B5EF4-FFF2-40B4-BE49-F238E27FC236}">
                <a16:creationId xmlns:a16="http://schemas.microsoft.com/office/drawing/2014/main" id="{E06C560D-80B5-376B-5972-8A6BAF8CF85B}"/>
              </a:ext>
            </a:extLst>
          </p:cNvPr>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97" name="TextBox 97">
            <a:extLst>
              <a:ext uri="{FF2B5EF4-FFF2-40B4-BE49-F238E27FC236}">
                <a16:creationId xmlns:a16="http://schemas.microsoft.com/office/drawing/2014/main" id="{F64180BA-9DB9-9979-41E7-E1D165A07639}"/>
              </a:ext>
            </a:extLst>
          </p:cNvPr>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98" name="TextBox 98">
            <a:extLst>
              <a:ext uri="{FF2B5EF4-FFF2-40B4-BE49-F238E27FC236}">
                <a16:creationId xmlns:a16="http://schemas.microsoft.com/office/drawing/2014/main" id="{1AEA5676-B4A5-566A-2158-AAADEED59D93}"/>
              </a:ext>
            </a:extLst>
          </p:cNvPr>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4" name="Диаграмма 11">
            <a:extLst>
              <a:ext uri="{FF2B5EF4-FFF2-40B4-BE49-F238E27FC236}">
                <a16:creationId xmlns:a16="http://schemas.microsoft.com/office/drawing/2014/main" id="{05547336-5252-FE92-C1DF-69C193EF7C3C}"/>
              </a:ext>
            </a:extLst>
          </p:cNvPr>
          <p:cNvGraphicFramePr/>
          <p:nvPr>
            <p:extLst>
              <p:ext uri="{D42A27DB-BD31-4B8C-83A1-F6EECF244321}">
                <p14:modId xmlns:p14="http://schemas.microsoft.com/office/powerpoint/2010/main" val="2308965262"/>
              </p:ext>
            </p:extLst>
          </p:nvPr>
        </p:nvGraphicFramePr>
        <p:xfrm>
          <a:off x="845476" y="1794257"/>
          <a:ext cx="16070924" cy="7371341"/>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95594513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4BA73-9FC0-ED02-AD4A-A560DFC2B2E9}"/>
            </a:ext>
          </a:extLst>
        </p:cNvPr>
        <p:cNvGrpSpPr/>
        <p:nvPr/>
      </p:nvGrpSpPr>
      <p:grpSpPr>
        <a:xfrm>
          <a:off x="0" y="0"/>
          <a:ext cx="0" cy="0"/>
          <a:chOff x="0" y="0"/>
          <a:chExt cx="0" cy="0"/>
        </a:xfrm>
      </p:grpSpPr>
      <p:grpSp>
        <p:nvGrpSpPr>
          <p:cNvPr id="102" name="Group 16">
            <a:extLst>
              <a:ext uri="{FF2B5EF4-FFF2-40B4-BE49-F238E27FC236}">
                <a16:creationId xmlns:a16="http://schemas.microsoft.com/office/drawing/2014/main" id="{0C8E667B-55A7-052E-CEB5-29401AA6C72C}"/>
              </a:ext>
            </a:extLst>
          </p:cNvPr>
          <p:cNvGrpSpPr/>
          <p:nvPr/>
        </p:nvGrpSpPr>
        <p:grpSpPr>
          <a:xfrm rot="10800000" flipH="1">
            <a:off x="-4465" y="-21091"/>
            <a:ext cx="11949203" cy="1397986"/>
            <a:chOff x="0" y="0"/>
            <a:chExt cx="3148652" cy="515802"/>
          </a:xfrm>
        </p:grpSpPr>
        <p:sp>
          <p:nvSpPr>
            <p:cNvPr id="103" name="Freeform 17">
              <a:extLst>
                <a:ext uri="{FF2B5EF4-FFF2-40B4-BE49-F238E27FC236}">
                  <a16:creationId xmlns:a16="http://schemas.microsoft.com/office/drawing/2014/main" id="{914C734D-BC18-CD3F-FEC0-3CFD7997E7F9}"/>
                </a:ext>
              </a:extLst>
            </p:cNvPr>
            <p:cNvSpPr/>
            <p:nvPr/>
          </p:nvSpPr>
          <p:spPr>
            <a:xfrm>
              <a:off x="0" y="0"/>
              <a:ext cx="3148652" cy="515802"/>
            </a:xfrm>
            <a:prstGeom prst="round1Rect">
              <a:avLst/>
            </a:prstGeom>
            <a:solidFill>
              <a:srgbClr val="D9D9D9"/>
            </a:solidFill>
          </p:spPr>
        </p:sp>
        <p:sp>
          <p:nvSpPr>
            <p:cNvPr id="104" name="TextBox 18">
              <a:extLst>
                <a:ext uri="{FF2B5EF4-FFF2-40B4-BE49-F238E27FC236}">
                  <a16:creationId xmlns:a16="http://schemas.microsoft.com/office/drawing/2014/main" id="{2C2B7370-876A-A072-A460-BD1F9F50D0E2}"/>
                </a:ext>
              </a:extLst>
            </p:cNvPr>
            <p:cNvSpPr txBox="1"/>
            <p:nvPr/>
          </p:nvSpPr>
          <p:spPr>
            <a:xfrm>
              <a:off x="0" y="-38100"/>
              <a:ext cx="3148652" cy="553902"/>
            </a:xfrm>
            <a:prstGeom prst="round1Rect">
              <a:avLst/>
            </a:prstGeom>
          </p:spPr>
          <p:txBody>
            <a:bodyPr lIns="71403" tIns="71403" rIns="71403" bIns="71403" rtlCol="0" anchor="ctr"/>
            <a:lstStyle/>
            <a:p>
              <a:pPr algn="ctr">
                <a:lnSpc>
                  <a:spcPts val="2754"/>
                </a:lnSpc>
              </a:pPr>
              <a:endParaRPr/>
            </a:p>
          </p:txBody>
        </p:sp>
      </p:grpSp>
      <p:sp>
        <p:nvSpPr>
          <p:cNvPr id="6" name="Freeform 6">
            <a:extLst>
              <a:ext uri="{FF2B5EF4-FFF2-40B4-BE49-F238E27FC236}">
                <a16:creationId xmlns:a16="http://schemas.microsoft.com/office/drawing/2014/main" id="{FA7FF3DD-E686-0466-1239-D73F75CCB382}"/>
              </a:ext>
            </a:extLst>
          </p:cNvPr>
          <p:cNvSpPr/>
          <p:nvPr/>
        </p:nvSpPr>
        <p:spPr>
          <a:xfrm>
            <a:off x="143941" y="187058"/>
            <a:ext cx="1065490" cy="1028198"/>
          </a:xfrm>
          <a:custGeom>
            <a:avLst/>
            <a:gdLst/>
            <a:ahLst/>
            <a:cxnLst/>
            <a:rect l="l" t="t" r="r" b="b"/>
            <a:pathLst>
              <a:path w="1065490" h="1028198">
                <a:moveTo>
                  <a:pt x="0" y="0"/>
                </a:moveTo>
                <a:lnTo>
                  <a:pt x="1065490" y="0"/>
                </a:lnTo>
                <a:lnTo>
                  <a:pt x="1065490" y="1028198"/>
                </a:lnTo>
                <a:lnTo>
                  <a:pt x="0" y="1028198"/>
                </a:lnTo>
                <a:lnTo>
                  <a:pt x="0" y="0"/>
                </a:lnTo>
                <a:close/>
              </a:path>
            </a:pathLst>
          </a:custGeom>
          <a:blipFill>
            <a:blip r:embed="rId2"/>
            <a:stretch>
              <a:fillRect/>
            </a:stretch>
          </a:blipFill>
        </p:spPr>
      </p:sp>
      <p:sp>
        <p:nvSpPr>
          <p:cNvPr id="55" name="TextBox 55">
            <a:extLst>
              <a:ext uri="{FF2B5EF4-FFF2-40B4-BE49-F238E27FC236}">
                <a16:creationId xmlns:a16="http://schemas.microsoft.com/office/drawing/2014/main" id="{94499164-3C78-2F74-F1BF-B68F61001157}"/>
              </a:ext>
            </a:extLst>
          </p:cNvPr>
          <p:cNvSpPr txBox="1"/>
          <p:nvPr/>
        </p:nvSpPr>
        <p:spPr>
          <a:xfrm>
            <a:off x="1561955" y="259816"/>
            <a:ext cx="9659493" cy="732060"/>
          </a:xfrm>
          <a:prstGeom prst="rect">
            <a:avLst/>
          </a:prstGeom>
        </p:spPr>
        <p:txBody>
          <a:bodyPr lIns="0" tIns="0" rIns="0" bIns="0" rtlCol="0" anchor="t">
            <a:spAutoFit/>
          </a:bodyPr>
          <a:lstStyle/>
          <a:p>
            <a:pPr algn="l">
              <a:lnSpc>
                <a:spcPts val="2919"/>
              </a:lnSpc>
            </a:pPr>
            <a:r>
              <a:rPr lang="en-US" sz="2400" b="1" dirty="0">
                <a:solidFill>
                  <a:schemeClr val="tx2"/>
                </a:solidFill>
                <a:latin typeface="+mj-lt"/>
              </a:rPr>
              <a:t>IMPOZIT PE VENIT DECLARAT </a:t>
            </a:r>
          </a:p>
          <a:p>
            <a:pPr algn="l">
              <a:lnSpc>
                <a:spcPts val="2919"/>
              </a:lnSpc>
              <a:spcBef>
                <a:spcPct val="0"/>
              </a:spcBef>
            </a:pPr>
            <a:r>
              <a:rPr lang="en-US" sz="2400" b="1" i="1" dirty="0">
                <a:solidFill>
                  <a:schemeClr val="tx2"/>
                </a:solidFill>
                <a:latin typeface="+mj-lt"/>
              </a:rPr>
              <a:t>pe </a:t>
            </a:r>
            <a:r>
              <a:rPr lang="ro-RO" sz="2400" b="1" i="1" dirty="0">
                <a:solidFill>
                  <a:schemeClr val="tx2"/>
                </a:solidFill>
                <a:latin typeface="+mj-lt"/>
              </a:rPr>
              <a:t>ramuri</a:t>
            </a:r>
            <a:r>
              <a:rPr lang="en-US" sz="2400" b="1" i="1" dirty="0">
                <a:solidFill>
                  <a:schemeClr val="tx2"/>
                </a:solidFill>
                <a:latin typeface="+mj-lt"/>
              </a:rPr>
              <a:t> de </a:t>
            </a:r>
            <a:r>
              <a:rPr lang="ro-RO" sz="2400" b="1" i="1" dirty="0">
                <a:solidFill>
                  <a:schemeClr val="tx2"/>
                </a:solidFill>
                <a:latin typeface="+mj-lt"/>
              </a:rPr>
              <a:t>activitate (</a:t>
            </a:r>
            <a:r>
              <a:rPr lang="ro-RO" sz="2400" b="1" i="1" dirty="0" err="1">
                <a:solidFill>
                  <a:schemeClr val="tx2"/>
                </a:solidFill>
                <a:latin typeface="+mj-lt"/>
              </a:rPr>
              <a:t>mln</a:t>
            </a:r>
            <a:r>
              <a:rPr lang="ro-RO" sz="2400" b="1" i="1" dirty="0">
                <a:solidFill>
                  <a:schemeClr val="tx2"/>
                </a:solidFill>
                <a:latin typeface="+mj-lt"/>
              </a:rPr>
              <a:t> lei)</a:t>
            </a:r>
            <a:endParaRPr lang="en-US" sz="2400" b="1" i="1" dirty="0">
              <a:solidFill>
                <a:schemeClr val="tx2"/>
              </a:solidFill>
              <a:latin typeface="+mj-lt"/>
            </a:endParaRPr>
          </a:p>
        </p:txBody>
      </p:sp>
      <p:grpSp>
        <p:nvGrpSpPr>
          <p:cNvPr id="80" name="Group 80">
            <a:extLst>
              <a:ext uri="{FF2B5EF4-FFF2-40B4-BE49-F238E27FC236}">
                <a16:creationId xmlns:a16="http://schemas.microsoft.com/office/drawing/2014/main" id="{162B9ED6-1495-F6B8-B5DA-6D97D70B5A4D}"/>
              </a:ext>
            </a:extLst>
          </p:cNvPr>
          <p:cNvGrpSpPr/>
          <p:nvPr/>
        </p:nvGrpSpPr>
        <p:grpSpPr>
          <a:xfrm>
            <a:off x="0" y="9395405"/>
            <a:ext cx="18292465" cy="889084"/>
            <a:chOff x="0" y="0"/>
            <a:chExt cx="4817769" cy="234162"/>
          </a:xfrm>
        </p:grpSpPr>
        <p:sp>
          <p:nvSpPr>
            <p:cNvPr id="81" name="Freeform 81">
              <a:extLst>
                <a:ext uri="{FF2B5EF4-FFF2-40B4-BE49-F238E27FC236}">
                  <a16:creationId xmlns:a16="http://schemas.microsoft.com/office/drawing/2014/main" id="{864A2BE5-BADF-A462-3E30-D886BD750D5D}"/>
                </a:ext>
              </a:extLst>
            </p:cNvPr>
            <p:cNvSpPr/>
            <p:nvPr/>
          </p:nvSpPr>
          <p:spPr>
            <a:xfrm>
              <a:off x="0" y="0"/>
              <a:ext cx="4817768" cy="234162"/>
            </a:xfrm>
            <a:custGeom>
              <a:avLst/>
              <a:gdLst/>
              <a:ahLst/>
              <a:cxnLst/>
              <a:rect l="l" t="t" r="r" b="b"/>
              <a:pathLst>
                <a:path w="4817768" h="234162">
                  <a:moveTo>
                    <a:pt x="0" y="0"/>
                  </a:moveTo>
                  <a:lnTo>
                    <a:pt x="4817768" y="0"/>
                  </a:lnTo>
                  <a:lnTo>
                    <a:pt x="4817768" y="234162"/>
                  </a:lnTo>
                  <a:lnTo>
                    <a:pt x="0" y="234162"/>
                  </a:lnTo>
                  <a:close/>
                </a:path>
              </a:pathLst>
            </a:custGeom>
            <a:solidFill>
              <a:schemeClr val="accent1">
                <a:lumMod val="75000"/>
              </a:schemeClr>
            </a:solidFill>
          </p:spPr>
        </p:sp>
        <p:sp>
          <p:nvSpPr>
            <p:cNvPr id="82" name="TextBox 82">
              <a:extLst>
                <a:ext uri="{FF2B5EF4-FFF2-40B4-BE49-F238E27FC236}">
                  <a16:creationId xmlns:a16="http://schemas.microsoft.com/office/drawing/2014/main" id="{F21986CC-352C-E396-C0E4-3FFE8E0C797B}"/>
                </a:ext>
              </a:extLst>
            </p:cNvPr>
            <p:cNvSpPr txBox="1"/>
            <p:nvPr/>
          </p:nvSpPr>
          <p:spPr>
            <a:xfrm>
              <a:off x="0" y="-47625"/>
              <a:ext cx="4817769" cy="281787"/>
            </a:xfrm>
            <a:prstGeom prst="rect">
              <a:avLst/>
            </a:prstGeom>
          </p:spPr>
          <p:txBody>
            <a:bodyPr lIns="50800" tIns="50800" rIns="50800" bIns="50800" rtlCol="0" anchor="ctr"/>
            <a:lstStyle/>
            <a:p>
              <a:pPr algn="ctr">
                <a:lnSpc>
                  <a:spcPts val="2414"/>
                </a:lnSpc>
              </a:pPr>
              <a:endParaRPr/>
            </a:p>
          </p:txBody>
        </p:sp>
      </p:grpSp>
      <p:sp>
        <p:nvSpPr>
          <p:cNvPr id="83" name="Freeform 83">
            <a:extLst>
              <a:ext uri="{FF2B5EF4-FFF2-40B4-BE49-F238E27FC236}">
                <a16:creationId xmlns:a16="http://schemas.microsoft.com/office/drawing/2014/main" id="{02CCB174-637B-5EB2-1E2E-257C6FE955F3}"/>
              </a:ext>
            </a:extLst>
          </p:cNvPr>
          <p:cNvSpPr/>
          <p:nvPr/>
        </p:nvSpPr>
        <p:spPr>
          <a:xfrm>
            <a:off x="199591" y="9591347"/>
            <a:ext cx="541111" cy="541111"/>
          </a:xfrm>
          <a:custGeom>
            <a:avLst/>
            <a:gdLst/>
            <a:ahLst/>
            <a:cxnLst/>
            <a:rect l="l" t="t" r="r" b="b"/>
            <a:pathLst>
              <a:path w="541111" h="541111">
                <a:moveTo>
                  <a:pt x="0" y="0"/>
                </a:moveTo>
                <a:lnTo>
                  <a:pt x="541110" y="0"/>
                </a:lnTo>
                <a:lnTo>
                  <a:pt x="541110" y="541111"/>
                </a:lnTo>
                <a:lnTo>
                  <a:pt x="0" y="541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4" name="Freeform 84">
            <a:extLst>
              <a:ext uri="{FF2B5EF4-FFF2-40B4-BE49-F238E27FC236}">
                <a16:creationId xmlns:a16="http://schemas.microsoft.com/office/drawing/2014/main" id="{BEE5BF07-0F94-964E-3F95-5F935E7D0CA4}"/>
              </a:ext>
            </a:extLst>
          </p:cNvPr>
          <p:cNvSpPr/>
          <p:nvPr/>
        </p:nvSpPr>
        <p:spPr>
          <a:xfrm>
            <a:off x="4864799" y="9529484"/>
            <a:ext cx="521785" cy="541111"/>
          </a:xfrm>
          <a:custGeom>
            <a:avLst/>
            <a:gdLst/>
            <a:ahLst/>
            <a:cxnLst/>
            <a:rect l="l" t="t" r="r" b="b"/>
            <a:pathLst>
              <a:path w="521785" h="541111">
                <a:moveTo>
                  <a:pt x="0" y="0"/>
                </a:moveTo>
                <a:lnTo>
                  <a:pt x="521786" y="0"/>
                </a:lnTo>
                <a:lnTo>
                  <a:pt x="521786" y="541111"/>
                </a:lnTo>
                <a:lnTo>
                  <a:pt x="0" y="541111"/>
                </a:lnTo>
                <a:lnTo>
                  <a:pt x="0" y="0"/>
                </a:lnTo>
                <a:close/>
              </a:path>
            </a:pathLst>
          </a:custGeom>
          <a:blipFill>
            <a:blip r:embed="rId5">
              <a:extLst>
                <a:ext uri="{96DAC541-7B7A-43D3-8B79-37D633B846F1}">
                  <asvg:svgBlip xmlns:asvg="http://schemas.microsoft.com/office/drawing/2016/SVG/main" r:embed="rId6"/>
                </a:ext>
              </a:extLst>
            </a:blip>
            <a:stretch>
              <a:fillRect l="-1035" r="-1035"/>
            </a:stretch>
          </a:blipFill>
        </p:spPr>
      </p:sp>
      <p:sp>
        <p:nvSpPr>
          <p:cNvPr id="85" name="Freeform 85">
            <a:extLst>
              <a:ext uri="{FF2B5EF4-FFF2-40B4-BE49-F238E27FC236}">
                <a16:creationId xmlns:a16="http://schemas.microsoft.com/office/drawing/2014/main" id="{23938E1C-25E1-97CA-7230-AAC6AADDF5FE}"/>
              </a:ext>
            </a:extLst>
          </p:cNvPr>
          <p:cNvSpPr/>
          <p:nvPr/>
        </p:nvSpPr>
        <p:spPr>
          <a:xfrm>
            <a:off x="2410775" y="9571472"/>
            <a:ext cx="703572" cy="541111"/>
          </a:xfrm>
          <a:custGeom>
            <a:avLst/>
            <a:gdLst/>
            <a:ahLst/>
            <a:cxnLst/>
            <a:rect l="l" t="t" r="r" b="b"/>
            <a:pathLst>
              <a:path w="703572" h="541111">
                <a:moveTo>
                  <a:pt x="0" y="0"/>
                </a:moveTo>
                <a:lnTo>
                  <a:pt x="703572" y="0"/>
                </a:lnTo>
                <a:lnTo>
                  <a:pt x="703572" y="541110"/>
                </a:lnTo>
                <a:lnTo>
                  <a:pt x="0" y="541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6" name="Freeform 86">
            <a:extLst>
              <a:ext uri="{FF2B5EF4-FFF2-40B4-BE49-F238E27FC236}">
                <a16:creationId xmlns:a16="http://schemas.microsoft.com/office/drawing/2014/main" id="{C9A4ADEA-6698-58C0-0F35-20C2BD21C20C}"/>
              </a:ext>
            </a:extLst>
          </p:cNvPr>
          <p:cNvSpPr/>
          <p:nvPr/>
        </p:nvSpPr>
        <p:spPr>
          <a:xfrm>
            <a:off x="10598759" y="9591347"/>
            <a:ext cx="541111" cy="541111"/>
          </a:xfrm>
          <a:custGeom>
            <a:avLst/>
            <a:gdLst/>
            <a:ahLst/>
            <a:cxnLst/>
            <a:rect l="l" t="t" r="r" b="b"/>
            <a:pathLst>
              <a:path w="541111" h="541111">
                <a:moveTo>
                  <a:pt x="0" y="0"/>
                </a:moveTo>
                <a:lnTo>
                  <a:pt x="541111" y="0"/>
                </a:lnTo>
                <a:lnTo>
                  <a:pt x="541111" y="541111"/>
                </a:lnTo>
                <a:lnTo>
                  <a:pt x="0" y="541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7" name="Freeform 87">
            <a:extLst>
              <a:ext uri="{FF2B5EF4-FFF2-40B4-BE49-F238E27FC236}">
                <a16:creationId xmlns:a16="http://schemas.microsoft.com/office/drawing/2014/main" id="{AC700364-21E8-50AE-94C7-54AC6DE7941F}"/>
              </a:ext>
            </a:extLst>
          </p:cNvPr>
          <p:cNvSpPr/>
          <p:nvPr/>
        </p:nvSpPr>
        <p:spPr>
          <a:xfrm>
            <a:off x="15876949" y="9529484"/>
            <a:ext cx="586570" cy="541111"/>
          </a:xfrm>
          <a:custGeom>
            <a:avLst/>
            <a:gdLst/>
            <a:ahLst/>
            <a:cxnLst/>
            <a:rect l="l" t="t" r="r" b="b"/>
            <a:pathLst>
              <a:path w="586570" h="541111">
                <a:moveTo>
                  <a:pt x="0" y="0"/>
                </a:moveTo>
                <a:lnTo>
                  <a:pt x="586570" y="0"/>
                </a:lnTo>
                <a:lnTo>
                  <a:pt x="586570" y="541111"/>
                </a:lnTo>
                <a:lnTo>
                  <a:pt x="0" y="54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8" name="Freeform 88">
            <a:extLst>
              <a:ext uri="{FF2B5EF4-FFF2-40B4-BE49-F238E27FC236}">
                <a16:creationId xmlns:a16="http://schemas.microsoft.com/office/drawing/2014/main" id="{E0B8D93D-AC65-6F80-26AB-014EE5C3E675}"/>
              </a:ext>
            </a:extLst>
          </p:cNvPr>
          <p:cNvSpPr/>
          <p:nvPr/>
        </p:nvSpPr>
        <p:spPr>
          <a:xfrm>
            <a:off x="7086262" y="9529484"/>
            <a:ext cx="543086" cy="541111"/>
          </a:xfrm>
          <a:custGeom>
            <a:avLst/>
            <a:gdLst/>
            <a:ahLst/>
            <a:cxnLst/>
            <a:rect l="l" t="t" r="r" b="b"/>
            <a:pathLst>
              <a:path w="543086" h="541111">
                <a:moveTo>
                  <a:pt x="0" y="0"/>
                </a:moveTo>
                <a:lnTo>
                  <a:pt x="543086" y="0"/>
                </a:lnTo>
                <a:lnTo>
                  <a:pt x="543086" y="541111"/>
                </a:lnTo>
                <a:lnTo>
                  <a:pt x="0" y="541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89" name="Freeform 89">
            <a:extLst>
              <a:ext uri="{FF2B5EF4-FFF2-40B4-BE49-F238E27FC236}">
                <a16:creationId xmlns:a16="http://schemas.microsoft.com/office/drawing/2014/main" id="{48D962E5-2544-B4C3-9DEA-42B6A49144CD}"/>
              </a:ext>
            </a:extLst>
          </p:cNvPr>
          <p:cNvSpPr/>
          <p:nvPr/>
        </p:nvSpPr>
        <p:spPr>
          <a:xfrm>
            <a:off x="12217773" y="9529484"/>
            <a:ext cx="760788" cy="541111"/>
          </a:xfrm>
          <a:custGeom>
            <a:avLst/>
            <a:gdLst/>
            <a:ahLst/>
            <a:cxnLst/>
            <a:rect l="l" t="t" r="r" b="b"/>
            <a:pathLst>
              <a:path w="760788" h="541111">
                <a:moveTo>
                  <a:pt x="0" y="0"/>
                </a:moveTo>
                <a:lnTo>
                  <a:pt x="760788" y="0"/>
                </a:lnTo>
                <a:lnTo>
                  <a:pt x="760788" y="541111"/>
                </a:lnTo>
                <a:lnTo>
                  <a:pt x="0" y="5411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90" name="Freeform 90">
            <a:extLst>
              <a:ext uri="{FF2B5EF4-FFF2-40B4-BE49-F238E27FC236}">
                <a16:creationId xmlns:a16="http://schemas.microsoft.com/office/drawing/2014/main" id="{CE8F6FF5-4F0F-0CEB-293D-AA96F20A7808}"/>
              </a:ext>
            </a:extLst>
          </p:cNvPr>
          <p:cNvSpPr/>
          <p:nvPr/>
        </p:nvSpPr>
        <p:spPr>
          <a:xfrm>
            <a:off x="14284077" y="9529484"/>
            <a:ext cx="553401" cy="553401"/>
          </a:xfrm>
          <a:custGeom>
            <a:avLst/>
            <a:gdLst/>
            <a:ahLst/>
            <a:cxnLst/>
            <a:rect l="l" t="t" r="r" b="b"/>
            <a:pathLst>
              <a:path w="553401" h="553401">
                <a:moveTo>
                  <a:pt x="0" y="0"/>
                </a:moveTo>
                <a:lnTo>
                  <a:pt x="553401" y="0"/>
                </a:lnTo>
                <a:lnTo>
                  <a:pt x="553401" y="553401"/>
                </a:lnTo>
                <a:lnTo>
                  <a:pt x="0" y="5534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91" name="TextBox 91">
            <a:extLst>
              <a:ext uri="{FF2B5EF4-FFF2-40B4-BE49-F238E27FC236}">
                <a16:creationId xmlns:a16="http://schemas.microsoft.com/office/drawing/2014/main" id="{4864F099-AB60-3662-83E8-931FABE69085}"/>
              </a:ext>
            </a:extLst>
          </p:cNvPr>
          <p:cNvSpPr txBox="1"/>
          <p:nvPr/>
        </p:nvSpPr>
        <p:spPr>
          <a:xfrm>
            <a:off x="845476" y="9709503"/>
            <a:ext cx="1460524"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www.sfs.md</a:t>
            </a:r>
          </a:p>
        </p:txBody>
      </p:sp>
      <p:sp>
        <p:nvSpPr>
          <p:cNvPr id="92" name="TextBox 92">
            <a:extLst>
              <a:ext uri="{FF2B5EF4-FFF2-40B4-BE49-F238E27FC236}">
                <a16:creationId xmlns:a16="http://schemas.microsoft.com/office/drawing/2014/main" id="{3BDF44EB-C99A-650F-606E-3E3C885DE2C3}"/>
              </a:ext>
            </a:extLst>
          </p:cNvPr>
          <p:cNvSpPr txBox="1"/>
          <p:nvPr/>
        </p:nvSpPr>
        <p:spPr>
          <a:xfrm>
            <a:off x="5491360" y="9709503"/>
            <a:ext cx="1490128"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0 8000 1525</a:t>
            </a:r>
          </a:p>
        </p:txBody>
      </p:sp>
      <p:sp>
        <p:nvSpPr>
          <p:cNvPr id="93" name="TextBox 93">
            <a:extLst>
              <a:ext uri="{FF2B5EF4-FFF2-40B4-BE49-F238E27FC236}">
                <a16:creationId xmlns:a16="http://schemas.microsoft.com/office/drawing/2014/main" id="{8253E142-0861-F4E5-C8EB-2177AC45556F}"/>
              </a:ext>
            </a:extLst>
          </p:cNvPr>
          <p:cNvSpPr txBox="1"/>
          <p:nvPr/>
        </p:nvSpPr>
        <p:spPr>
          <a:xfrm>
            <a:off x="3219122" y="9709503"/>
            <a:ext cx="1540903" cy="266700"/>
          </a:xfrm>
          <a:prstGeom prst="rect">
            <a:avLst/>
          </a:prstGeom>
        </p:spPr>
        <p:txBody>
          <a:bodyPr lIns="0" tIns="0" rIns="0" bIns="0" rtlCol="0" anchor="t">
            <a:spAutoFit/>
          </a:bodyPr>
          <a:lstStyle/>
          <a:p>
            <a:pPr marL="0" lvl="0" indent="0" algn="ctr">
              <a:lnSpc>
                <a:spcPts val="2100"/>
              </a:lnSpc>
              <a:spcBef>
                <a:spcPct val="0"/>
              </a:spcBef>
            </a:pPr>
            <a:r>
              <a:rPr lang="en-US" sz="1500" spc="165" dirty="0">
                <a:solidFill>
                  <a:srgbClr val="FFFFFF"/>
                </a:solidFill>
                <a:latin typeface="Montserrat Bold"/>
              </a:rPr>
              <a:t>mail@sfs.md</a:t>
            </a:r>
          </a:p>
        </p:txBody>
      </p:sp>
      <p:sp>
        <p:nvSpPr>
          <p:cNvPr id="94" name="TextBox 94">
            <a:extLst>
              <a:ext uri="{FF2B5EF4-FFF2-40B4-BE49-F238E27FC236}">
                <a16:creationId xmlns:a16="http://schemas.microsoft.com/office/drawing/2014/main" id="{72214B74-771F-2BA7-B74A-C40AEE8FEB85}"/>
              </a:ext>
            </a:extLst>
          </p:cNvPr>
          <p:cNvSpPr txBox="1"/>
          <p:nvPr/>
        </p:nvSpPr>
        <p:spPr>
          <a:xfrm>
            <a:off x="7734123" y="9689627"/>
            <a:ext cx="2759861"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Serviciul Fiscal de Stat</a:t>
            </a:r>
          </a:p>
        </p:txBody>
      </p:sp>
      <p:sp>
        <p:nvSpPr>
          <p:cNvPr id="95" name="TextBox 95">
            <a:extLst>
              <a:ext uri="{FF2B5EF4-FFF2-40B4-BE49-F238E27FC236}">
                <a16:creationId xmlns:a16="http://schemas.microsoft.com/office/drawing/2014/main" id="{A491C5C4-B059-98B7-E083-E3783696D554}"/>
              </a:ext>
            </a:extLst>
          </p:cNvPr>
          <p:cNvSpPr txBox="1"/>
          <p:nvPr/>
        </p:nvSpPr>
        <p:spPr>
          <a:xfrm>
            <a:off x="11244645" y="9689627"/>
            <a:ext cx="868353" cy="266700"/>
          </a:xfrm>
          <a:prstGeom prst="rect">
            <a:avLst/>
          </a:prstGeom>
        </p:spPr>
        <p:txBody>
          <a:bodyPr lIns="0" tIns="0" rIns="0" bIns="0" rtlCol="0" anchor="t">
            <a:spAutoFit/>
          </a:bodyPr>
          <a:lstStyle/>
          <a:p>
            <a:pPr algn="ctr">
              <a:lnSpc>
                <a:spcPts val="2100"/>
              </a:lnSpc>
            </a:pPr>
            <a:r>
              <a:rPr lang="en-US" sz="1500" spc="165" dirty="0">
                <a:solidFill>
                  <a:srgbClr val="FFFFFF"/>
                </a:solidFill>
                <a:latin typeface="Montserrat Bold"/>
              </a:rPr>
              <a:t>sfs_md</a:t>
            </a:r>
          </a:p>
        </p:txBody>
      </p:sp>
      <p:sp>
        <p:nvSpPr>
          <p:cNvPr id="96" name="TextBox 96">
            <a:extLst>
              <a:ext uri="{FF2B5EF4-FFF2-40B4-BE49-F238E27FC236}">
                <a16:creationId xmlns:a16="http://schemas.microsoft.com/office/drawing/2014/main" id="{C0877D12-426A-A921-92B7-912EA81A2BFB}"/>
              </a:ext>
            </a:extLst>
          </p:cNvPr>
          <p:cNvSpPr txBox="1"/>
          <p:nvPr/>
        </p:nvSpPr>
        <p:spPr>
          <a:xfrm>
            <a:off x="16568294" y="9637289"/>
            <a:ext cx="1520115" cy="257175"/>
          </a:xfrm>
          <a:prstGeom prst="rect">
            <a:avLst/>
          </a:prstGeom>
        </p:spPr>
        <p:txBody>
          <a:bodyPr lIns="0" tIns="0" rIns="0" bIns="0" rtlCol="0" anchor="t">
            <a:spAutoFit/>
          </a:bodyPr>
          <a:lstStyle/>
          <a:p>
            <a:pPr algn="ctr">
              <a:lnSpc>
                <a:spcPts val="2099"/>
              </a:lnSpc>
            </a:pPr>
            <a:r>
              <a:rPr lang="en-US" sz="1499" spc="164" dirty="0">
                <a:solidFill>
                  <a:srgbClr val="FFFFFF"/>
                </a:solidFill>
                <a:latin typeface="Montserrat Bold"/>
              </a:rPr>
              <a:t>t.me/sfs_md</a:t>
            </a:r>
          </a:p>
        </p:txBody>
      </p:sp>
      <p:sp>
        <p:nvSpPr>
          <p:cNvPr id="97" name="TextBox 97">
            <a:extLst>
              <a:ext uri="{FF2B5EF4-FFF2-40B4-BE49-F238E27FC236}">
                <a16:creationId xmlns:a16="http://schemas.microsoft.com/office/drawing/2014/main" id="{49C85A88-4354-670F-BF64-2089700658D7}"/>
              </a:ext>
            </a:extLst>
          </p:cNvPr>
          <p:cNvSpPr txBox="1"/>
          <p:nvPr/>
        </p:nvSpPr>
        <p:spPr>
          <a:xfrm>
            <a:off x="13083336" y="9689627"/>
            <a:ext cx="1095966"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sp>
        <p:nvSpPr>
          <p:cNvPr id="98" name="TextBox 98">
            <a:extLst>
              <a:ext uri="{FF2B5EF4-FFF2-40B4-BE49-F238E27FC236}">
                <a16:creationId xmlns:a16="http://schemas.microsoft.com/office/drawing/2014/main" id="{7171152E-4AAE-904E-3504-BDAC0DC41685}"/>
              </a:ext>
            </a:extLst>
          </p:cNvPr>
          <p:cNvSpPr txBox="1"/>
          <p:nvPr/>
        </p:nvSpPr>
        <p:spPr>
          <a:xfrm>
            <a:off x="14942253" y="9689627"/>
            <a:ext cx="829921" cy="266700"/>
          </a:xfrm>
          <a:prstGeom prst="rect">
            <a:avLst/>
          </a:prstGeom>
        </p:spPr>
        <p:txBody>
          <a:bodyPr lIns="0" tIns="0" rIns="0" bIns="0" rtlCol="0" anchor="t">
            <a:spAutoFit/>
          </a:bodyPr>
          <a:lstStyle/>
          <a:p>
            <a:pPr algn="ctr">
              <a:lnSpc>
                <a:spcPts val="2100"/>
              </a:lnSpc>
            </a:pPr>
            <a:r>
              <a:rPr lang="en-US" sz="1500" spc="165">
                <a:solidFill>
                  <a:srgbClr val="FFFFFF"/>
                </a:solidFill>
                <a:latin typeface="Montserrat Bold"/>
              </a:rPr>
              <a:t>sfs-md</a:t>
            </a:r>
          </a:p>
        </p:txBody>
      </p:sp>
      <p:graphicFrame>
        <p:nvGraphicFramePr>
          <p:cNvPr id="5" name="Diagramă 4">
            <a:extLst>
              <a:ext uri="{FF2B5EF4-FFF2-40B4-BE49-F238E27FC236}">
                <a16:creationId xmlns:a16="http://schemas.microsoft.com/office/drawing/2014/main" id="{FB04607B-7118-1C7D-C774-A762A3528DC5}"/>
              </a:ext>
            </a:extLst>
          </p:cNvPr>
          <p:cNvGraphicFramePr/>
          <p:nvPr>
            <p:extLst>
              <p:ext uri="{D42A27DB-BD31-4B8C-83A1-F6EECF244321}">
                <p14:modId xmlns:p14="http://schemas.microsoft.com/office/powerpoint/2010/main" val="4002299247"/>
              </p:ext>
            </p:extLst>
          </p:nvPr>
        </p:nvGraphicFramePr>
        <p:xfrm>
          <a:off x="1066800" y="1480158"/>
          <a:ext cx="15697200" cy="7727341"/>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4009785974"/>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9393</TotalTime>
  <Words>1654</Words>
  <Application>Microsoft Office PowerPoint</Application>
  <PresentationFormat>Particularizare</PresentationFormat>
  <Paragraphs>395</Paragraphs>
  <Slides>30</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30</vt:i4>
      </vt:variant>
    </vt:vector>
  </HeadingPairs>
  <TitlesOfParts>
    <vt:vector size="36" baseType="lpstr">
      <vt:lpstr>Times New Roman</vt:lpstr>
      <vt:lpstr>Arial</vt:lpstr>
      <vt:lpstr>Calibri</vt:lpstr>
      <vt:lpstr>Montserrat Bold</vt:lpstr>
      <vt:lpstr>Blacker Sans Display Bold</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declaratii (Prezentare)</dc:title>
  <dc:creator>Platon Adrian</dc:creator>
  <cp:lastModifiedBy>Platon Adrian</cp:lastModifiedBy>
  <cp:revision>56</cp:revision>
  <dcterms:created xsi:type="dcterms:W3CDTF">2006-08-16T00:00:00Z</dcterms:created>
  <dcterms:modified xsi:type="dcterms:W3CDTF">2025-07-24T11:04:44Z</dcterms:modified>
  <dc:identifier>DAGF70aakuA</dc:identifier>
</cp:coreProperties>
</file>